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 id="2147483819" r:id="rId2"/>
    <p:sldMasterId id="2147483836" r:id="rId3"/>
  </p:sldMasterIdLst>
  <p:notesMasterIdLst>
    <p:notesMasterId r:id="rId46"/>
  </p:notesMasterIdLst>
  <p:handoutMasterIdLst>
    <p:handoutMasterId r:id="rId47"/>
  </p:handoutMasterIdLst>
  <p:sldIdLst>
    <p:sldId id="256" r:id="rId4"/>
    <p:sldId id="289" r:id="rId5"/>
    <p:sldId id="260" r:id="rId6"/>
    <p:sldId id="261" r:id="rId7"/>
    <p:sldId id="262" r:id="rId8"/>
    <p:sldId id="286" r:id="rId9"/>
    <p:sldId id="317" r:id="rId10"/>
    <p:sldId id="285" r:id="rId11"/>
    <p:sldId id="312" r:id="rId12"/>
    <p:sldId id="287" r:id="rId13"/>
    <p:sldId id="313" r:id="rId14"/>
    <p:sldId id="264" r:id="rId15"/>
    <p:sldId id="265" r:id="rId16"/>
    <p:sldId id="290" r:id="rId17"/>
    <p:sldId id="291" r:id="rId18"/>
    <p:sldId id="293" r:id="rId19"/>
    <p:sldId id="292" r:id="rId20"/>
    <p:sldId id="270" r:id="rId21"/>
    <p:sldId id="271" r:id="rId22"/>
    <p:sldId id="298" r:id="rId23"/>
    <p:sldId id="296" r:id="rId24"/>
    <p:sldId id="297" r:id="rId25"/>
    <p:sldId id="295" r:id="rId26"/>
    <p:sldId id="276" r:id="rId27"/>
    <p:sldId id="304" r:id="rId28"/>
    <p:sldId id="300" r:id="rId29"/>
    <p:sldId id="299" r:id="rId30"/>
    <p:sldId id="303" r:id="rId31"/>
    <p:sldId id="311" r:id="rId32"/>
    <p:sldId id="314" r:id="rId33"/>
    <p:sldId id="315" r:id="rId34"/>
    <p:sldId id="305" r:id="rId35"/>
    <p:sldId id="306" r:id="rId36"/>
    <p:sldId id="307" r:id="rId37"/>
    <p:sldId id="308" r:id="rId38"/>
    <p:sldId id="309" r:id="rId39"/>
    <p:sldId id="310" r:id="rId40"/>
    <p:sldId id="316" r:id="rId41"/>
    <p:sldId id="280" r:id="rId42"/>
    <p:sldId id="301" r:id="rId43"/>
    <p:sldId id="302" r:id="rId44"/>
    <p:sldId id="282"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87" d="100"/>
          <a:sy n="87" d="100"/>
        </p:scale>
        <p:origin x="1310" y="77"/>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2021/12/26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2021/12/26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50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906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89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489101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165675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582426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799090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416665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009787"/>
      </p:ext>
    </p:extLst>
  </p:cSld>
  <p:clrMapOvr>
    <a:masterClrMapping/>
  </p:clrMapOvr>
  <p:transition spd="med">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738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201451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348999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671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2455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2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412379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949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59044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114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05422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44549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4007600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429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2396244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5430308"/>
      </p:ext>
    </p:extLst>
  </p:cSld>
  <p:clrMapOvr>
    <a:masterClrMapping/>
  </p:clrMapOvr>
  <p:transition spd="med">
    <p:push/>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65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355259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32280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333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4969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660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292731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21" Type="http://schemas.openxmlformats.org/officeDocument/2006/relationships/image" Target="../media/image3.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microsoft.com/office/2007/relationships/hdphoto" Target="../media/hdphoto1.wdp"/><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57480464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28732861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smtClean="0"/>
              <a:t>课题</a:t>
            </a:r>
            <a:r>
              <a:rPr lang="en-US" altLang="zh-CN" sz="4400" dirty="0" smtClean="0"/>
              <a:t>8 </a:t>
            </a:r>
            <a:r>
              <a:rPr lang="zh-CN" altLang="en-US" sz="4400" dirty="0" smtClean="0"/>
              <a:t>不同粒度的光线追踪</a:t>
            </a:r>
            <a:endParaRPr lang="zh-CN" altLang="en-US" sz="4400" dirty="0"/>
          </a:p>
        </p:txBody>
      </p:sp>
      <p:sp>
        <p:nvSpPr>
          <p:cNvPr id="5" name="副标题 4"/>
          <p:cNvSpPr>
            <a:spLocks noGrp="1"/>
          </p:cNvSpPr>
          <p:nvPr>
            <p:ph type="subTitle" idx="1"/>
          </p:nvPr>
        </p:nvSpPr>
        <p:spPr>
          <a:xfrm>
            <a:off x="5785338" y="5114029"/>
            <a:ext cx="2730012" cy="604299"/>
          </a:xfrm>
        </p:spPr>
        <p:txBody>
          <a:bodyPr/>
          <a:lstStyle/>
          <a:p>
            <a:r>
              <a:rPr lang="zh-CN" altLang="en-US" sz="2800" dirty="0" smtClean="0"/>
              <a:t>叶增渝 李超</a:t>
            </a:r>
            <a:endParaRPr lang="zh-CN" altLang="en-US" sz="2800"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5" y="1668093"/>
            <a:ext cx="8794191" cy="4921498"/>
          </a:xfrm>
        </p:spPr>
        <p:txBody>
          <a:bodyPr>
            <a:normAutofit/>
          </a:bodyPr>
          <a:lstStyle/>
          <a:p>
            <a:pPr>
              <a:lnSpc>
                <a:spcPct val="150000"/>
              </a:lnSpc>
            </a:pPr>
            <a:r>
              <a:rPr lang="en-US" altLang="zh-CN" sz="1700" dirty="0"/>
              <a:t>ID3D12Device</a:t>
            </a:r>
            <a:r>
              <a:rPr lang="zh-CN" altLang="en-US" sz="1700" dirty="0"/>
              <a:t>：此设备代表一个显示适配器，包括软件适配器和硬件适配器，是各类资源创建的基础</a:t>
            </a:r>
            <a:endParaRPr lang="en-US" altLang="zh-CN" sz="1700" dirty="0"/>
          </a:p>
          <a:p>
            <a:pPr>
              <a:lnSpc>
                <a:spcPct val="150000"/>
              </a:lnSpc>
            </a:pPr>
            <a:r>
              <a:rPr lang="en-US" altLang="zh-CN" sz="1700" dirty="0" err="1"/>
              <a:t>IDXGIFactory</a:t>
            </a:r>
            <a:r>
              <a:rPr lang="zh-CN" altLang="en-US" sz="1700" dirty="0"/>
              <a:t>：主要用于提供各种图形</a:t>
            </a:r>
            <a:r>
              <a:rPr lang="en-US" altLang="zh-CN" sz="1700" dirty="0"/>
              <a:t>API</a:t>
            </a:r>
            <a:r>
              <a:rPr lang="zh-CN" altLang="en-US" sz="1700" dirty="0"/>
              <a:t>公用的底层任务的基础设施</a:t>
            </a:r>
            <a:endParaRPr lang="en-US" altLang="zh-CN" sz="1700" dirty="0"/>
          </a:p>
          <a:p>
            <a:pPr>
              <a:lnSpc>
                <a:spcPct val="150000"/>
              </a:lnSpc>
            </a:pPr>
            <a:r>
              <a:rPr lang="en-US" altLang="zh-CN" sz="1700" dirty="0"/>
              <a:t>ID3D12Fence</a:t>
            </a:r>
            <a:r>
              <a:rPr lang="zh-CN" altLang="en-US" sz="1700" dirty="0"/>
              <a:t>：主要用于</a:t>
            </a:r>
            <a:r>
              <a:rPr lang="en-US" altLang="zh-CN" sz="1700" dirty="0"/>
              <a:t>GPU</a:t>
            </a:r>
            <a:r>
              <a:rPr lang="zh-CN" altLang="en-US" sz="1700" dirty="0"/>
              <a:t>与</a:t>
            </a:r>
            <a:r>
              <a:rPr lang="en-US" altLang="zh-CN" sz="1700" dirty="0"/>
              <a:t>CPU</a:t>
            </a:r>
            <a:r>
              <a:rPr lang="zh-CN" altLang="en-US" sz="1700" dirty="0"/>
              <a:t>的同步</a:t>
            </a:r>
            <a:endParaRPr lang="en-US" altLang="zh-CN" sz="1700" dirty="0"/>
          </a:p>
          <a:p>
            <a:pPr>
              <a:lnSpc>
                <a:spcPct val="150000"/>
              </a:lnSpc>
            </a:pPr>
            <a:r>
              <a:rPr lang="en-US" altLang="zh-CN" sz="1700" dirty="0" err="1"/>
              <a:t>IDXGISwapChain</a:t>
            </a:r>
            <a:r>
              <a:rPr lang="zh-CN" altLang="en-US" sz="1700" dirty="0"/>
              <a:t>：用于交换前台缓冲区</a:t>
            </a:r>
            <a:r>
              <a:rPr lang="en-US" altLang="zh-CN" sz="1700" dirty="0"/>
              <a:t>(front buffer)</a:t>
            </a:r>
            <a:r>
              <a:rPr lang="zh-CN" altLang="en-US" sz="1700" dirty="0"/>
              <a:t>和后台缓冲区</a:t>
            </a:r>
            <a:r>
              <a:rPr lang="en-US" altLang="zh-CN" sz="1700" dirty="0"/>
              <a:t>(back buffer)</a:t>
            </a:r>
            <a:r>
              <a:rPr lang="zh-CN" altLang="en-US" sz="1700" dirty="0"/>
              <a:t>，其中前台缓冲区</a:t>
            </a:r>
            <a:r>
              <a:rPr lang="en-US" altLang="zh-CN" sz="1700" dirty="0"/>
              <a:t>(front buffer)</a:t>
            </a:r>
            <a:r>
              <a:rPr lang="zh-CN" altLang="en-US" sz="1700" dirty="0"/>
              <a:t>用于展示当前的帧画面，后台缓冲区</a:t>
            </a:r>
            <a:r>
              <a:rPr lang="en-US" altLang="zh-CN" sz="1700" dirty="0"/>
              <a:t>(back buffer)</a:t>
            </a:r>
            <a:r>
              <a:rPr lang="zh-CN" altLang="en-US" sz="1700" dirty="0"/>
              <a:t>用于绘制下一帧的画面</a:t>
            </a:r>
            <a:endParaRPr lang="en-US" altLang="zh-CN" sz="1700" dirty="0"/>
          </a:p>
          <a:p>
            <a:pPr>
              <a:lnSpc>
                <a:spcPct val="150000"/>
              </a:lnSpc>
            </a:pPr>
            <a:r>
              <a:rPr lang="en-US" altLang="zh-CN" sz="1700" dirty="0"/>
              <a:t>ID3D12DescriptorHeap</a:t>
            </a:r>
            <a:r>
              <a:rPr lang="zh-CN" altLang="en-US" sz="1700" dirty="0"/>
              <a:t>：描述符堆，便是我们存放所有同种类描述符的一个堆结构。描述符类型有</a:t>
            </a:r>
            <a:r>
              <a:rPr lang="en-US" altLang="zh-CN" sz="1700" dirty="0"/>
              <a:t>RTV(render target view)</a:t>
            </a:r>
            <a:r>
              <a:rPr lang="zh-CN" altLang="en-US" sz="1700" dirty="0"/>
              <a:t>用以存放渲染的对象，</a:t>
            </a:r>
            <a:r>
              <a:rPr lang="en-US" altLang="zh-CN" sz="1700" dirty="0"/>
              <a:t>DSV(depth stencil view)</a:t>
            </a:r>
            <a:r>
              <a:rPr lang="zh-CN" altLang="en-US" sz="1700" dirty="0"/>
              <a:t>用以存放深度</a:t>
            </a:r>
            <a:r>
              <a:rPr lang="en-US" altLang="zh-CN" sz="1700" dirty="0"/>
              <a:t>/</a:t>
            </a:r>
            <a:r>
              <a:rPr lang="zh-CN" altLang="en-US" sz="1700" dirty="0"/>
              <a:t>模板缓冲，</a:t>
            </a:r>
            <a:r>
              <a:rPr lang="en-US" altLang="zh-CN" sz="1700" dirty="0"/>
              <a:t>UAV(unordered access view)</a:t>
            </a:r>
            <a:r>
              <a:rPr lang="zh-CN" altLang="en-US" sz="1700" dirty="0"/>
              <a:t>，</a:t>
            </a:r>
            <a:r>
              <a:rPr lang="en-US" altLang="zh-CN" sz="1700" dirty="0"/>
              <a:t>SRV(</a:t>
            </a:r>
            <a:r>
              <a:rPr lang="en-US" altLang="zh-CN" sz="1700" dirty="0" err="1"/>
              <a:t>shader</a:t>
            </a:r>
            <a:r>
              <a:rPr lang="en-US" altLang="zh-CN" sz="1700" dirty="0"/>
              <a:t> resource view)</a:t>
            </a:r>
            <a:r>
              <a:rPr lang="zh-CN" altLang="en-US" sz="1700" dirty="0"/>
              <a:t>用以创建</a:t>
            </a:r>
            <a:r>
              <a:rPr lang="en-US" altLang="zh-CN" sz="1700" dirty="0" err="1"/>
              <a:t>shader</a:t>
            </a:r>
            <a:r>
              <a:rPr lang="zh-CN" altLang="en-US" sz="1700" dirty="0"/>
              <a:t>资源和</a:t>
            </a:r>
            <a:r>
              <a:rPr lang="en-US" altLang="zh-CN" sz="1700" dirty="0"/>
              <a:t>CBV(</a:t>
            </a:r>
            <a:r>
              <a:rPr lang="en-US" altLang="zh-CN" sz="1700" dirty="0" err="1"/>
              <a:t>const</a:t>
            </a:r>
            <a:r>
              <a:rPr lang="en-US" altLang="zh-CN" sz="1700" dirty="0"/>
              <a:t> buffer view)</a:t>
            </a:r>
            <a:r>
              <a:rPr lang="zh-CN" altLang="en-US" sz="1700" dirty="0"/>
              <a:t>用以存放常量缓冲区的资源</a:t>
            </a:r>
            <a:endParaRPr lang="en-US" altLang="zh-CN" sz="1700" dirty="0"/>
          </a:p>
        </p:txBody>
      </p:sp>
      <p:sp>
        <p:nvSpPr>
          <p:cNvPr id="3" name="标题 2"/>
          <p:cNvSpPr>
            <a:spLocks noGrp="1"/>
          </p:cNvSpPr>
          <p:nvPr>
            <p:ph type="title"/>
          </p:nvPr>
        </p:nvSpPr>
        <p:spPr/>
        <p:txBody>
          <a:bodyPr/>
          <a:lstStyle/>
          <a:p>
            <a:r>
              <a:rPr lang="en-US" altLang="zh-CN" dirty="0" smtClean="0"/>
              <a:t>DX12</a:t>
            </a:r>
            <a:r>
              <a:rPr lang="zh-CN" altLang="en-US" dirty="0"/>
              <a:t>各</a:t>
            </a:r>
            <a:r>
              <a:rPr lang="zh-CN" altLang="en-US" dirty="0" smtClean="0"/>
              <a:t>类</a:t>
            </a:r>
            <a:r>
              <a:rPr lang="en-US" altLang="zh-CN" dirty="0" smtClean="0"/>
              <a:t>API</a:t>
            </a:r>
            <a:r>
              <a:rPr lang="zh-CN" altLang="en-US" dirty="0" smtClean="0"/>
              <a:t>介绍</a:t>
            </a:r>
            <a:endParaRPr lang="zh-CN" altLang="en-US" dirty="0"/>
          </a:p>
        </p:txBody>
      </p:sp>
    </p:spTree>
    <p:extLst>
      <p:ext uri="{BB962C8B-B14F-4D97-AF65-F5344CB8AC3E}">
        <p14:creationId xmlns:p14="http://schemas.microsoft.com/office/powerpoint/2010/main" val="72220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6" y="1668093"/>
            <a:ext cx="6338390" cy="4921498"/>
          </a:xfrm>
        </p:spPr>
        <p:txBody>
          <a:bodyPr>
            <a:normAutofit/>
          </a:bodyPr>
          <a:lstStyle/>
          <a:p>
            <a:pPr>
              <a:lnSpc>
                <a:spcPct val="150000"/>
              </a:lnSpc>
            </a:pPr>
            <a:r>
              <a:rPr lang="en-US" altLang="zh-CN" sz="1700" dirty="0" smtClean="0"/>
              <a:t>Global </a:t>
            </a:r>
            <a:r>
              <a:rPr lang="en-US" altLang="zh-CN" sz="1700" dirty="0" err="1" smtClean="0"/>
              <a:t>RootSignature</a:t>
            </a:r>
            <a:r>
              <a:rPr lang="zh-CN" altLang="en-US" sz="1700" dirty="0" smtClean="0"/>
              <a:t>：</a:t>
            </a:r>
            <a:r>
              <a:rPr lang="zh-CN" altLang="en-US" sz="1700" dirty="0"/>
              <a:t>虽然我们拥有了许多可以存储同类描述符的</a:t>
            </a:r>
            <a:r>
              <a:rPr lang="en-US" altLang="zh-CN" sz="1700" dirty="0"/>
              <a:t>ID3D12DescriptorHeap</a:t>
            </a:r>
            <a:r>
              <a:rPr lang="zh-CN" altLang="en-US" sz="1700" dirty="0"/>
              <a:t>，但我们依然需要一个</a:t>
            </a:r>
            <a:r>
              <a:rPr lang="en-US" altLang="zh-CN" sz="1700" dirty="0" err="1"/>
              <a:t>RootSignature</a:t>
            </a:r>
            <a:r>
              <a:rPr lang="zh-CN" altLang="en-US" sz="1700" dirty="0"/>
              <a:t>，由</a:t>
            </a:r>
            <a:r>
              <a:rPr lang="en-US" altLang="zh-CN" sz="1700" dirty="0"/>
              <a:t>CD3DX12_ROOT_PARAMETER</a:t>
            </a:r>
            <a:r>
              <a:rPr lang="zh-CN" altLang="en-US" sz="1700" dirty="0"/>
              <a:t>描述其内部每一个输入槽对应的</a:t>
            </a:r>
            <a:r>
              <a:rPr lang="en-US" altLang="zh-CN" sz="1700" dirty="0"/>
              <a:t>ID3D12DescriptorHeap</a:t>
            </a:r>
            <a:r>
              <a:rPr lang="zh-CN" altLang="en-US" sz="1700" dirty="0"/>
              <a:t>类型并进行相应初始化，每一个输入槽都对应着本项目</a:t>
            </a:r>
            <a:r>
              <a:rPr lang="en-US" altLang="zh-CN" sz="1700" dirty="0" err="1"/>
              <a:t>hlsl</a:t>
            </a:r>
            <a:r>
              <a:rPr lang="zh-CN" altLang="en-US" sz="1700" dirty="0"/>
              <a:t>文件中的</a:t>
            </a:r>
            <a:r>
              <a:rPr lang="en-US" altLang="zh-CN" sz="1700" dirty="0"/>
              <a:t>register</a:t>
            </a:r>
            <a:r>
              <a:rPr lang="zh-CN" altLang="en-US" sz="1700" dirty="0" smtClean="0"/>
              <a:t>声明，并且需要在</a:t>
            </a:r>
            <a:r>
              <a:rPr lang="en-US" altLang="zh-CN" sz="1700" dirty="0" smtClean="0"/>
              <a:t>draw</a:t>
            </a:r>
            <a:r>
              <a:rPr lang="zh-CN" altLang="en-US" sz="1700" dirty="0" smtClean="0"/>
              <a:t>的时候根据其</a:t>
            </a:r>
            <a:r>
              <a:rPr lang="en-US" altLang="zh-CN" sz="1700" dirty="0" err="1" smtClean="0"/>
              <a:t>DescriptorHeap</a:t>
            </a:r>
            <a:r>
              <a:rPr lang="zh-CN" altLang="en-US" sz="1700" dirty="0" smtClean="0"/>
              <a:t>类型设置不同的视图</a:t>
            </a:r>
            <a:r>
              <a:rPr lang="en-US" altLang="zh-CN" sz="1700" dirty="0" smtClean="0"/>
              <a:t>(View)</a:t>
            </a:r>
            <a:endParaRPr lang="en-US" altLang="zh-CN" sz="1700" dirty="0"/>
          </a:p>
        </p:txBody>
      </p:sp>
      <p:sp>
        <p:nvSpPr>
          <p:cNvPr id="3" name="标题 2"/>
          <p:cNvSpPr>
            <a:spLocks noGrp="1"/>
          </p:cNvSpPr>
          <p:nvPr>
            <p:ph type="title"/>
          </p:nvPr>
        </p:nvSpPr>
        <p:spPr/>
        <p:txBody>
          <a:bodyPr/>
          <a:lstStyle/>
          <a:p>
            <a:r>
              <a:rPr lang="en-US" altLang="zh-CN" dirty="0" smtClean="0"/>
              <a:t>DX12</a:t>
            </a:r>
            <a:r>
              <a:rPr lang="zh-CN" altLang="en-US" dirty="0"/>
              <a:t>各</a:t>
            </a:r>
            <a:r>
              <a:rPr lang="zh-CN" altLang="en-US" dirty="0" smtClean="0"/>
              <a:t>类</a:t>
            </a:r>
            <a:r>
              <a:rPr lang="en-US" altLang="zh-CN" dirty="0" smtClean="0"/>
              <a:t>API</a:t>
            </a:r>
            <a:r>
              <a:rPr lang="zh-CN" altLang="en-US" dirty="0" smtClean="0"/>
              <a:t>介绍</a:t>
            </a:r>
            <a:endParaRPr lang="zh-CN" altLang="en-US" dirty="0"/>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39171" b="29474"/>
          <a:stretch/>
        </p:blipFill>
        <p:spPr>
          <a:xfrm>
            <a:off x="115525" y="4657148"/>
            <a:ext cx="4623960" cy="124249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819" y="1794857"/>
            <a:ext cx="2716017" cy="367794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25" y="6146036"/>
            <a:ext cx="8893311" cy="624894"/>
          </a:xfrm>
          <a:prstGeom prst="rect">
            <a:avLst/>
          </a:prstGeom>
        </p:spPr>
      </p:pic>
    </p:spTree>
    <p:extLst>
      <p:ext uri="{BB962C8B-B14F-4D97-AF65-F5344CB8AC3E}">
        <p14:creationId xmlns:p14="http://schemas.microsoft.com/office/powerpoint/2010/main" val="372348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渲染管线概览</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Tessellation</a:t>
            </a:r>
            <a:r>
              <a:rPr lang="zh-CN" altLang="en-US" sz="2400" dirty="0"/>
              <a:t>详解</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Inline </a:t>
            </a:r>
            <a:r>
              <a:rPr lang="en-US" altLang="zh-CN" sz="2400" dirty="0" err="1"/>
              <a:t>RayTracing</a:t>
            </a:r>
            <a:r>
              <a:rPr lang="zh-CN" altLang="en-US" sz="2400" dirty="0"/>
              <a:t>详解</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不同粒度光线追踪对比</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问题与思考</a:t>
            </a:r>
          </a:p>
        </p:txBody>
      </p:sp>
    </p:spTree>
    <p:extLst>
      <p:ext uri="{BB962C8B-B14F-4D97-AF65-F5344CB8AC3E}">
        <p14:creationId xmlns:p14="http://schemas.microsoft.com/office/powerpoint/2010/main" val="359527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曲面细分阶段</a:t>
            </a:r>
            <a:r>
              <a:rPr lang="en-US" altLang="zh-CN" dirty="0" smtClean="0"/>
              <a:t>(Tessellation stage)</a:t>
            </a:r>
            <a:r>
              <a:rPr lang="zh-CN" altLang="en-US" dirty="0" smtClean="0"/>
              <a:t>：指的是上述提到的</a:t>
            </a:r>
            <a:r>
              <a:rPr lang="zh-CN" altLang="en-US" dirty="0"/>
              <a:t>外壳着色器</a:t>
            </a:r>
            <a:r>
              <a:rPr lang="en-US" altLang="zh-CN" dirty="0"/>
              <a:t>(HS</a:t>
            </a:r>
            <a:r>
              <a:rPr lang="en-US" altLang="zh-CN" dirty="0" smtClean="0"/>
              <a:t>)</a:t>
            </a:r>
            <a:r>
              <a:rPr lang="zh-CN" altLang="en-US" dirty="0" smtClean="0"/>
              <a:t>、镶嵌器</a:t>
            </a:r>
            <a:r>
              <a:rPr lang="en-US" altLang="zh-CN" dirty="0" smtClean="0"/>
              <a:t>(</a:t>
            </a:r>
            <a:r>
              <a:rPr lang="en-US" altLang="zh-CN" dirty="0" err="1"/>
              <a:t>T</a:t>
            </a:r>
            <a:r>
              <a:rPr lang="en-US" altLang="zh-CN" dirty="0" err="1" smtClean="0"/>
              <a:t>essellator</a:t>
            </a:r>
            <a:r>
              <a:rPr lang="en-US" altLang="zh-CN" dirty="0" smtClean="0"/>
              <a:t>)</a:t>
            </a:r>
            <a:r>
              <a:rPr lang="zh-CN" altLang="en-US" dirty="0" smtClean="0"/>
              <a:t>与域</a:t>
            </a:r>
            <a:r>
              <a:rPr lang="zh-CN" altLang="en-US" dirty="0"/>
              <a:t>着色器</a:t>
            </a:r>
            <a:r>
              <a:rPr lang="en-US" altLang="zh-CN" dirty="0"/>
              <a:t>(</a:t>
            </a:r>
            <a:r>
              <a:rPr lang="en-US" altLang="zh-CN" dirty="0" smtClean="0"/>
              <a:t>DS)</a:t>
            </a:r>
            <a:r>
              <a:rPr lang="zh-CN" altLang="en-US" dirty="0" smtClean="0"/>
              <a:t>三个阶段，在这个阶段能够将几何面片细分为更小的三角形面片，是可选择实现的。</a:t>
            </a:r>
            <a:endParaRPr lang="en-US" altLang="zh-CN" dirty="0" smtClean="0"/>
          </a:p>
          <a:p>
            <a:r>
              <a:rPr lang="zh-CN" altLang="en-US" dirty="0" smtClean="0"/>
              <a:t>特别地，</a:t>
            </a:r>
            <a:r>
              <a:rPr lang="zh-CN" altLang="en-US" dirty="0"/>
              <a:t>外壳着色器</a:t>
            </a:r>
            <a:r>
              <a:rPr lang="en-US" altLang="zh-CN" dirty="0"/>
              <a:t>(HS)</a:t>
            </a:r>
            <a:r>
              <a:rPr lang="zh-CN" altLang="en-US" dirty="0" smtClean="0"/>
              <a:t>本质上被分为</a:t>
            </a:r>
            <a:r>
              <a:rPr lang="zh-CN" altLang="en-US" dirty="0"/>
              <a:t>两个着色器：常量外壳着色器</a:t>
            </a:r>
            <a:r>
              <a:rPr lang="en-US" altLang="zh-CN" dirty="0"/>
              <a:t>(constant hull </a:t>
            </a:r>
            <a:r>
              <a:rPr lang="en-US" altLang="zh-CN" dirty="0" err="1"/>
              <a:t>shader</a:t>
            </a:r>
            <a:r>
              <a:rPr lang="en-US" altLang="zh-CN" dirty="0"/>
              <a:t>)</a:t>
            </a:r>
            <a:r>
              <a:rPr lang="zh-CN" altLang="en-US" dirty="0"/>
              <a:t>与控制点外壳着色</a:t>
            </a:r>
            <a:r>
              <a:rPr lang="zh-CN" altLang="en-US" dirty="0" smtClean="0"/>
              <a:t>器</a:t>
            </a:r>
            <a:r>
              <a:rPr lang="en-US" altLang="zh-CN" dirty="0" smtClean="0"/>
              <a:t>(control point hull </a:t>
            </a:r>
            <a:r>
              <a:rPr lang="en-US" altLang="zh-CN" dirty="0" err="1" smtClean="0"/>
              <a:t>shader</a:t>
            </a:r>
            <a:r>
              <a:rPr lang="en-US" altLang="zh-CN" dirty="0" smtClean="0"/>
              <a:t>)</a:t>
            </a:r>
          </a:p>
          <a:p>
            <a:r>
              <a:rPr lang="zh-CN" altLang="en-US" dirty="0"/>
              <a:t>与顶点着色器</a:t>
            </a:r>
            <a:r>
              <a:rPr lang="en-US" altLang="zh-CN" dirty="0"/>
              <a:t>(VS</a:t>
            </a:r>
            <a:r>
              <a:rPr lang="en-US" altLang="zh-CN" dirty="0" smtClean="0"/>
              <a:t>)</a:t>
            </a:r>
            <a:r>
              <a:rPr lang="zh-CN" altLang="en-US" dirty="0" smtClean="0"/>
              <a:t>、像素</a:t>
            </a:r>
            <a:r>
              <a:rPr lang="zh-CN" altLang="en-US" dirty="0"/>
              <a:t>着色器</a:t>
            </a:r>
            <a:r>
              <a:rPr lang="en-US" altLang="zh-CN" dirty="0"/>
              <a:t>(</a:t>
            </a:r>
            <a:r>
              <a:rPr lang="en-US" altLang="zh-CN" dirty="0" smtClean="0"/>
              <a:t>PS)</a:t>
            </a:r>
            <a:r>
              <a:rPr lang="zh-CN" altLang="en-US" dirty="0" smtClean="0"/>
              <a:t>双阶段的渲染的不同之处：</a:t>
            </a:r>
            <a:endParaRPr lang="en-US" altLang="zh-CN" dirty="0"/>
          </a:p>
          <a:p>
            <a:r>
              <a:rPr lang="en-US" altLang="zh-CN" dirty="0" smtClean="0"/>
              <a:t>       </a:t>
            </a:r>
            <a:r>
              <a:rPr lang="zh-CN" altLang="en-US" dirty="0" smtClean="0"/>
              <a:t>不再向</a:t>
            </a:r>
            <a:r>
              <a:rPr lang="en-US" altLang="zh-CN" dirty="0" smtClean="0"/>
              <a:t>IA</a:t>
            </a:r>
            <a:r>
              <a:rPr lang="zh-CN" altLang="en-US" dirty="0" smtClean="0"/>
              <a:t>提交三角形，改为提交具有若干控制点的面片，即将</a:t>
            </a:r>
            <a:r>
              <a:rPr lang="en-US" altLang="zh-CN" dirty="0" err="1" smtClean="0"/>
              <a:t>PrimitiveType</a:t>
            </a:r>
            <a:r>
              <a:rPr lang="zh-CN" altLang="en-US" dirty="0" smtClean="0"/>
              <a:t>从</a:t>
            </a:r>
            <a:r>
              <a:rPr lang="en-US" altLang="zh-CN" dirty="0" smtClean="0"/>
              <a:t>triangle</a:t>
            </a:r>
            <a:r>
              <a:rPr lang="zh-CN" altLang="en-US" dirty="0" smtClean="0"/>
              <a:t>改为</a:t>
            </a:r>
            <a:r>
              <a:rPr lang="en-US" altLang="zh-CN" dirty="0" smtClean="0"/>
              <a:t>patch(</a:t>
            </a:r>
            <a:r>
              <a:rPr lang="zh-CN" altLang="en-US" dirty="0" smtClean="0"/>
              <a:t>在这里我们选择的是具有三个控制点的面片</a:t>
            </a:r>
            <a:r>
              <a:rPr lang="en-US" altLang="zh-CN" dirty="0" smtClean="0"/>
              <a:t>)</a:t>
            </a:r>
          </a:p>
        </p:txBody>
      </p:sp>
      <p:sp>
        <p:nvSpPr>
          <p:cNvPr id="3" name="标题 2"/>
          <p:cNvSpPr>
            <a:spLocks noGrp="1"/>
          </p:cNvSpPr>
          <p:nvPr>
            <p:ph type="title"/>
          </p:nvPr>
        </p:nvSpPr>
        <p:spPr/>
        <p:txBody>
          <a:bodyPr/>
          <a:lstStyle/>
          <a:p>
            <a:r>
              <a:rPr lang="en-US" altLang="zh-CN" dirty="0" smtClean="0"/>
              <a:t>Tessellation stage</a:t>
            </a:r>
            <a:endParaRPr lang="zh-CN" altLang="en-US" dirty="0"/>
          </a:p>
        </p:txBody>
      </p:sp>
    </p:spTree>
    <p:extLst>
      <p:ext uri="{BB962C8B-B14F-4D97-AF65-F5344CB8AC3E}">
        <p14:creationId xmlns:p14="http://schemas.microsoft.com/office/powerpoint/2010/main" val="1753666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sz="1800" dirty="0" smtClean="0"/>
              <a:t>对每一个由</a:t>
            </a:r>
            <a:r>
              <a:rPr lang="en-US" altLang="zh-CN" sz="1800" dirty="0" smtClean="0"/>
              <a:t>vertex buffer</a:t>
            </a:r>
            <a:r>
              <a:rPr lang="zh-CN" altLang="en-US" sz="1800" dirty="0" smtClean="0"/>
              <a:t>输入的面片均会被调用，用于输出曲面细分因子</a:t>
            </a:r>
            <a:r>
              <a:rPr lang="en-US" altLang="zh-CN" sz="1800" dirty="0" smtClean="0"/>
              <a:t>(tessellation factor)</a:t>
            </a:r>
            <a:r>
              <a:rPr lang="zh-CN" altLang="en-US" sz="1800" dirty="0" smtClean="0"/>
              <a:t>，它们指示了面片镶嵌后产生的三角数量</a:t>
            </a:r>
            <a:r>
              <a:rPr lang="en-US" altLang="zh-CN" sz="1800" dirty="0" smtClean="0"/>
              <a:t>(</a:t>
            </a:r>
            <a:r>
              <a:rPr lang="zh-CN" altLang="en-US" sz="1800" dirty="0" smtClean="0"/>
              <a:t>因此可以根据距离远近，输入面片大小等产生不同的细分因子，从而实现不同图像位置的不同程度的曲面细分</a:t>
            </a:r>
            <a:r>
              <a:rPr lang="en-US" altLang="zh-CN" sz="1800" dirty="0" smtClean="0"/>
              <a:t>)</a:t>
            </a:r>
          </a:p>
          <a:p>
            <a:r>
              <a:rPr lang="en-US" altLang="zh-CN" sz="1800" b="1" dirty="0" smtClean="0"/>
              <a:t>*</a:t>
            </a:r>
            <a:r>
              <a:rPr lang="zh-CN" altLang="en-US" sz="1800" b="1" dirty="0" smtClean="0"/>
              <a:t>对于三角形面片，其有三个边缘曲面细分因子和一个内部曲面细分因子</a:t>
            </a:r>
            <a:endParaRPr lang="en-US" altLang="zh-CN" sz="1800" b="1" dirty="0" smtClean="0"/>
          </a:p>
          <a:p>
            <a:endParaRPr lang="en-US" altLang="zh-CN" dirty="0" smtClean="0"/>
          </a:p>
        </p:txBody>
      </p:sp>
      <p:sp>
        <p:nvSpPr>
          <p:cNvPr id="3" name="标题 2"/>
          <p:cNvSpPr>
            <a:spLocks noGrp="1"/>
          </p:cNvSpPr>
          <p:nvPr>
            <p:ph type="title"/>
          </p:nvPr>
        </p:nvSpPr>
        <p:spPr/>
        <p:txBody>
          <a:bodyPr/>
          <a:lstStyle/>
          <a:p>
            <a:r>
              <a:rPr lang="zh-CN" altLang="en-US" dirty="0"/>
              <a:t>常量外壳着色器</a:t>
            </a:r>
            <a:r>
              <a:rPr lang="en-US" altLang="zh-CN" dirty="0"/>
              <a:t>(constant hull </a:t>
            </a:r>
            <a:r>
              <a:rPr lang="en-US" altLang="zh-CN" dirty="0" err="1"/>
              <a:t>shader</a:t>
            </a:r>
            <a:r>
              <a:rPr lang="en-US" altLang="zh-CN" dirty="0" smtClean="0"/>
              <a:t>)</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756" y="3588277"/>
            <a:ext cx="6596747" cy="3156117"/>
          </a:xfrm>
          <a:prstGeom prst="rect">
            <a:avLst/>
          </a:prstGeom>
        </p:spPr>
      </p:pic>
    </p:spTree>
    <p:extLst>
      <p:ext uri="{BB962C8B-B14F-4D97-AF65-F5344CB8AC3E}">
        <p14:creationId xmlns:p14="http://schemas.microsoft.com/office/powerpoint/2010/main" val="376147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以控制点作为输入与输出，每输入一个控制点便会被调用一次</a:t>
            </a:r>
            <a:endParaRPr lang="en-US" altLang="zh-CN" dirty="0" smtClean="0"/>
          </a:p>
          <a:p>
            <a:r>
              <a:rPr lang="zh-CN" altLang="en-US" dirty="0" smtClean="0"/>
              <a:t>在此着色器，我们可改变面片的表示方式，比如将一个普通的</a:t>
            </a:r>
            <a:r>
              <a:rPr lang="en-US" altLang="zh-CN" dirty="0" smtClean="0"/>
              <a:t>3</a:t>
            </a:r>
            <a:r>
              <a:rPr lang="zh-CN" altLang="en-US" dirty="0" smtClean="0"/>
              <a:t>控制点的三角形面片转化为具有更多控制点的曲面面片</a:t>
            </a:r>
            <a:endParaRPr lang="en-US" altLang="zh-CN" dirty="0" smtClean="0"/>
          </a:p>
          <a:p>
            <a:r>
              <a:rPr lang="en-US" altLang="zh-CN" dirty="0" smtClean="0"/>
              <a:t>*</a:t>
            </a:r>
            <a:r>
              <a:rPr lang="zh-CN" altLang="en-US" dirty="0" smtClean="0"/>
              <a:t>在本实验中较为简单，所以它仅仅充当一个传递着色器</a:t>
            </a:r>
            <a:r>
              <a:rPr lang="en-US" altLang="zh-CN" dirty="0" smtClean="0"/>
              <a:t>(pass-through </a:t>
            </a:r>
            <a:r>
              <a:rPr lang="en-US" altLang="zh-CN" dirty="0" err="1" smtClean="0"/>
              <a:t>shader</a:t>
            </a:r>
            <a:r>
              <a:rPr lang="en-US" altLang="zh-CN" dirty="0" smtClean="0"/>
              <a:t>)</a:t>
            </a:r>
            <a:r>
              <a:rPr lang="zh-CN" altLang="en-US" dirty="0" smtClean="0"/>
              <a:t>使用，不对控制点产生任何的修改</a:t>
            </a:r>
            <a:endParaRPr lang="en-US" altLang="zh-CN" dirty="0" smtClean="0"/>
          </a:p>
        </p:txBody>
      </p:sp>
      <p:sp>
        <p:nvSpPr>
          <p:cNvPr id="3" name="标题 2"/>
          <p:cNvSpPr>
            <a:spLocks noGrp="1"/>
          </p:cNvSpPr>
          <p:nvPr>
            <p:ph type="title"/>
          </p:nvPr>
        </p:nvSpPr>
        <p:spPr/>
        <p:txBody>
          <a:bodyPr/>
          <a:lstStyle/>
          <a:p>
            <a:r>
              <a:rPr lang="zh-CN" altLang="en-US" dirty="0"/>
              <a:t>控制点外壳着色器</a:t>
            </a:r>
            <a:r>
              <a:rPr lang="en-US" altLang="zh-CN" dirty="0"/>
              <a:t>(control point hull </a:t>
            </a:r>
            <a:r>
              <a:rPr lang="en-US" altLang="zh-CN" dirty="0" err="1"/>
              <a:t>shader</a:t>
            </a:r>
            <a:r>
              <a:rPr lang="en-US" altLang="zh-CN" dirty="0"/>
              <a:t>)</a:t>
            </a:r>
          </a:p>
        </p:txBody>
      </p:sp>
    </p:spTree>
    <p:extLst>
      <p:ext uri="{BB962C8B-B14F-4D97-AF65-F5344CB8AC3E}">
        <p14:creationId xmlns:p14="http://schemas.microsoft.com/office/powerpoint/2010/main" val="158129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一个完全交由硬件接管与实现的阶段，根据上面的曲面细分因子与控制点输出</a:t>
            </a:r>
            <a:r>
              <a:rPr lang="zh-CN" altLang="en-US" dirty="0"/>
              <a:t>在硬件上进行真正曲面细分操作</a:t>
            </a:r>
            <a:endParaRPr lang="en-US" altLang="zh-CN" dirty="0"/>
          </a:p>
          <a:p>
            <a:r>
              <a:rPr lang="zh-CN" altLang="en-US" dirty="0"/>
              <a:t>若曲面细分因子均为</a:t>
            </a:r>
            <a:r>
              <a:rPr lang="en-US" altLang="zh-CN" dirty="0"/>
              <a:t>0</a:t>
            </a:r>
            <a:r>
              <a:rPr lang="zh-CN" altLang="en-US" dirty="0"/>
              <a:t>，则在后续处理中被抛弃；若曲面细分因子均</a:t>
            </a:r>
            <a:r>
              <a:rPr lang="zh-CN" altLang="en-US" dirty="0" smtClean="0"/>
              <a:t>为</a:t>
            </a:r>
            <a:r>
              <a:rPr lang="en-US" altLang="zh-CN" dirty="0"/>
              <a:t>1</a:t>
            </a:r>
            <a:r>
              <a:rPr lang="zh-CN" altLang="en-US" smtClean="0"/>
              <a:t>，则相当于</a:t>
            </a:r>
            <a:r>
              <a:rPr lang="zh-CN" altLang="en-US" dirty="0"/>
              <a:t>没有进行镶嵌操作</a:t>
            </a:r>
            <a:endParaRPr lang="en-US" altLang="zh-CN" dirty="0"/>
          </a:p>
        </p:txBody>
      </p:sp>
      <p:sp>
        <p:nvSpPr>
          <p:cNvPr id="3" name="标题 2"/>
          <p:cNvSpPr>
            <a:spLocks noGrp="1"/>
          </p:cNvSpPr>
          <p:nvPr>
            <p:ph type="title"/>
          </p:nvPr>
        </p:nvSpPr>
        <p:spPr/>
        <p:txBody>
          <a:bodyPr/>
          <a:lstStyle/>
          <a:p>
            <a:r>
              <a:rPr lang="zh-CN" altLang="en-US" dirty="0"/>
              <a:t>镶嵌器</a:t>
            </a:r>
            <a:r>
              <a:rPr lang="en-US" altLang="zh-CN" dirty="0"/>
              <a:t>(</a:t>
            </a:r>
            <a:r>
              <a:rPr lang="en-US" altLang="zh-CN" dirty="0" err="1"/>
              <a:t>Tessellator</a:t>
            </a:r>
            <a:r>
              <a:rPr lang="en-US" altLang="zh-CN" dirty="0"/>
              <a:t>)</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78" y="3363136"/>
            <a:ext cx="6596747" cy="3156117"/>
          </a:xfrm>
          <a:prstGeom prst="rect">
            <a:avLst/>
          </a:prstGeom>
        </p:spPr>
      </p:pic>
    </p:spTree>
    <p:extLst>
      <p:ext uri="{BB962C8B-B14F-4D97-AF65-F5344CB8AC3E}">
        <p14:creationId xmlns:p14="http://schemas.microsoft.com/office/powerpoint/2010/main" val="661421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镶嵌器</a:t>
            </a:r>
            <a:r>
              <a:rPr lang="en-US" altLang="zh-CN" dirty="0"/>
              <a:t>(</a:t>
            </a:r>
            <a:r>
              <a:rPr lang="en-US" altLang="zh-CN" dirty="0" err="1" smtClean="0"/>
              <a:t>Tessellator</a:t>
            </a:r>
            <a:r>
              <a:rPr lang="en-US" altLang="zh-CN" dirty="0" smtClean="0"/>
              <a:t>)</a:t>
            </a:r>
            <a:r>
              <a:rPr lang="zh-CN" altLang="en-US" dirty="0" smtClean="0"/>
              <a:t>产生的所有顶点都会调用该着色器</a:t>
            </a:r>
            <a:endParaRPr lang="en-US" altLang="zh-CN" dirty="0" smtClean="0"/>
          </a:p>
          <a:p>
            <a:r>
              <a:rPr lang="zh-CN" altLang="en-US" dirty="0" smtClean="0"/>
              <a:t>域</a:t>
            </a:r>
            <a:r>
              <a:rPr lang="zh-CN" altLang="en-US" dirty="0"/>
              <a:t>着色器</a:t>
            </a:r>
            <a:r>
              <a:rPr lang="en-US" altLang="zh-CN" dirty="0"/>
              <a:t>(</a:t>
            </a:r>
            <a:r>
              <a:rPr lang="en-US" altLang="zh-CN" dirty="0" smtClean="0"/>
              <a:t>DS)</a:t>
            </a:r>
            <a:r>
              <a:rPr lang="zh-CN" altLang="en-US" dirty="0" smtClean="0"/>
              <a:t>的输入并非实际的世界空间坐标，而是这些点位于其面片</a:t>
            </a:r>
            <a:r>
              <a:rPr lang="zh-CN" altLang="en-US" dirty="0"/>
              <a:t>域</a:t>
            </a:r>
            <a:r>
              <a:rPr lang="zh-CN" altLang="en-US" dirty="0" smtClean="0"/>
              <a:t>空间</a:t>
            </a:r>
            <a:r>
              <a:rPr lang="en-US" altLang="zh-CN" dirty="0" smtClean="0"/>
              <a:t>(patch domain space)</a:t>
            </a:r>
            <a:r>
              <a:rPr lang="zh-CN" altLang="en-US" dirty="0" smtClean="0"/>
              <a:t>的参数坐标</a:t>
            </a:r>
            <a:endParaRPr lang="en-US" altLang="zh-CN" dirty="0" smtClean="0"/>
          </a:p>
          <a:p>
            <a:r>
              <a:rPr lang="zh-CN" altLang="en-US" dirty="0" smtClean="0"/>
              <a:t>对于三角形面片，其参数坐标即为该顶点在三角形面片中的质心坐标</a:t>
            </a:r>
            <a:endParaRPr lang="en-US" altLang="zh-CN" dirty="0" smtClean="0"/>
          </a:p>
        </p:txBody>
      </p:sp>
      <p:sp>
        <p:nvSpPr>
          <p:cNvPr id="3" name="标题 2"/>
          <p:cNvSpPr>
            <a:spLocks noGrp="1"/>
          </p:cNvSpPr>
          <p:nvPr>
            <p:ph type="title"/>
          </p:nvPr>
        </p:nvSpPr>
        <p:spPr/>
        <p:txBody>
          <a:bodyPr/>
          <a:lstStyle/>
          <a:p>
            <a:r>
              <a:rPr lang="zh-CN" altLang="en-US" dirty="0"/>
              <a:t>域着色器</a:t>
            </a:r>
            <a:r>
              <a:rPr lang="en-US" altLang="zh-CN" dirty="0"/>
              <a:t>(DS)</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736" y="3916583"/>
            <a:ext cx="5730737" cy="2225233"/>
          </a:xfrm>
          <a:prstGeom prst="rect">
            <a:avLst/>
          </a:prstGeom>
        </p:spPr>
      </p:pic>
    </p:spTree>
    <p:extLst>
      <p:ext uri="{BB962C8B-B14F-4D97-AF65-F5344CB8AC3E}">
        <p14:creationId xmlns:p14="http://schemas.microsoft.com/office/powerpoint/2010/main" val="308487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渲染管线概览</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Tessellation</a:t>
            </a:r>
            <a:r>
              <a:rPr lang="zh-CN" altLang="en-US" sz="2400" dirty="0"/>
              <a:t>详解</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Inline </a:t>
            </a:r>
            <a:r>
              <a:rPr lang="en-US" altLang="zh-CN" sz="2400" dirty="0" err="1"/>
              <a:t>RayTracing</a:t>
            </a:r>
            <a:r>
              <a:rPr lang="zh-CN" altLang="en-US" sz="2400" dirty="0"/>
              <a:t>详解</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不同粒度光线追踪对比</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问题与思考</a:t>
            </a:r>
          </a:p>
        </p:txBody>
      </p:sp>
    </p:spTree>
    <p:extLst>
      <p:ext uri="{BB962C8B-B14F-4D97-AF65-F5344CB8AC3E}">
        <p14:creationId xmlns:p14="http://schemas.microsoft.com/office/powerpoint/2010/main" val="2473960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普通的</a:t>
            </a:r>
            <a:r>
              <a:rPr lang="en-US" altLang="zh-CN" dirty="0" smtClean="0"/>
              <a:t>Lighting</a:t>
            </a:r>
            <a:r>
              <a:rPr lang="zh-CN" altLang="en-US" dirty="0" smtClean="0"/>
              <a:t>仅仅通过光线与其表面法线的关系，根据不同的</a:t>
            </a:r>
            <a:r>
              <a:rPr lang="en-US" altLang="zh-CN" dirty="0" smtClean="0"/>
              <a:t>Shading model</a:t>
            </a:r>
            <a:r>
              <a:rPr lang="zh-CN" altLang="en-US" dirty="0" smtClean="0"/>
              <a:t>模拟有光线时物体的表面颜色</a:t>
            </a:r>
            <a:endParaRPr lang="en-US" altLang="zh-CN" dirty="0" smtClean="0"/>
          </a:p>
          <a:p>
            <a:r>
              <a:rPr lang="zh-CN" altLang="en-US" dirty="0" smtClean="0"/>
              <a:t>而光线追踪试图在计算机中模拟现实世界光线的照射情况，模拟光的路径：包括但不限于反射、折射等情况，使得多物体的渲染场景下更好地模拟遮挡与阴影，使最终得到的画面逼近现实世界</a:t>
            </a:r>
            <a:endParaRPr lang="en-US" altLang="zh-CN" dirty="0" smtClean="0"/>
          </a:p>
          <a:p>
            <a:r>
              <a:rPr lang="zh-CN" altLang="en-US" dirty="0" smtClean="0"/>
              <a:t>由于</a:t>
            </a:r>
            <a:r>
              <a:rPr lang="en-US" altLang="zh-CN" dirty="0" smtClean="0"/>
              <a:t>Microsoft</a:t>
            </a:r>
            <a:r>
              <a:rPr lang="zh-CN" altLang="en-US" dirty="0" smtClean="0"/>
              <a:t>在</a:t>
            </a:r>
            <a:r>
              <a:rPr lang="en-US" altLang="zh-CN" dirty="0" err="1" smtClean="0"/>
              <a:t>Shader</a:t>
            </a:r>
            <a:r>
              <a:rPr lang="en-US" altLang="zh-CN" dirty="0" smtClean="0"/>
              <a:t> Model 6.5</a:t>
            </a:r>
            <a:r>
              <a:rPr lang="zh-CN" altLang="en-US" dirty="0" smtClean="0"/>
              <a:t>时引入了</a:t>
            </a:r>
            <a:r>
              <a:rPr lang="en-US" altLang="zh-CN" dirty="0" smtClean="0"/>
              <a:t>DirectX </a:t>
            </a:r>
            <a:r>
              <a:rPr lang="en-US" altLang="zh-CN" dirty="0" err="1" smtClean="0"/>
              <a:t>RayTracing</a:t>
            </a:r>
            <a:r>
              <a:rPr lang="zh-CN" altLang="en-US" dirty="0" smtClean="0"/>
              <a:t>，引入了光线追踪管线</a:t>
            </a:r>
            <a:r>
              <a:rPr lang="en-US" altLang="zh-CN" dirty="0"/>
              <a:t>(</a:t>
            </a:r>
            <a:r>
              <a:rPr lang="en-US" altLang="zh-CN" dirty="0" err="1"/>
              <a:t>RayTracing</a:t>
            </a:r>
            <a:r>
              <a:rPr lang="en-US" altLang="zh-CN" dirty="0"/>
              <a:t> Pipeline)</a:t>
            </a:r>
            <a:r>
              <a:rPr lang="zh-CN" altLang="en-US" dirty="0"/>
              <a:t>与内联光线追踪</a:t>
            </a:r>
            <a:r>
              <a:rPr lang="en-US" altLang="zh-CN" dirty="0" smtClean="0"/>
              <a:t>(</a:t>
            </a:r>
            <a:r>
              <a:rPr lang="en-US" altLang="zh-CN" dirty="0"/>
              <a:t>Inline </a:t>
            </a:r>
            <a:r>
              <a:rPr lang="en-US" altLang="zh-CN" dirty="0" err="1"/>
              <a:t>RayTracing</a:t>
            </a:r>
            <a:r>
              <a:rPr lang="en-US" altLang="zh-CN" dirty="0" smtClean="0"/>
              <a:t>)</a:t>
            </a:r>
            <a:r>
              <a:rPr lang="zh-CN" altLang="en-US" dirty="0" smtClean="0"/>
              <a:t>，因此我们需要支持</a:t>
            </a:r>
            <a:r>
              <a:rPr lang="en-US" altLang="zh-CN" dirty="0" smtClean="0"/>
              <a:t>DXR</a:t>
            </a:r>
            <a:r>
              <a:rPr lang="zh-CN" altLang="en-US" dirty="0" smtClean="0"/>
              <a:t>的</a:t>
            </a:r>
            <a:r>
              <a:rPr lang="en-US" altLang="zh-CN" dirty="0" smtClean="0"/>
              <a:t>Windows Kits</a:t>
            </a:r>
            <a:r>
              <a:rPr lang="zh-CN" altLang="en-US" dirty="0" smtClean="0"/>
              <a:t>和显卡设备</a:t>
            </a:r>
            <a:endParaRPr lang="en-US" altLang="zh-CN" dirty="0" smtClean="0"/>
          </a:p>
          <a:p>
            <a:r>
              <a:rPr lang="zh-CN" altLang="en-US" dirty="0" smtClean="0"/>
              <a:t>同时由于</a:t>
            </a:r>
            <a:r>
              <a:rPr lang="en-US" altLang="zh-CN" dirty="0" smtClean="0"/>
              <a:t>Microsoft</a:t>
            </a:r>
            <a:r>
              <a:rPr lang="zh-CN" altLang="en-US" dirty="0" smtClean="0"/>
              <a:t>提供的</a:t>
            </a:r>
            <a:r>
              <a:rPr lang="en-US" altLang="zh-CN" dirty="0" smtClean="0"/>
              <a:t>D3DCompileFromFile</a:t>
            </a:r>
            <a:r>
              <a:rPr lang="zh-CN" altLang="en-US" dirty="0" smtClean="0"/>
              <a:t>函数最多只能够支持</a:t>
            </a:r>
            <a:r>
              <a:rPr lang="en-US" altLang="zh-CN" dirty="0" err="1" smtClean="0"/>
              <a:t>shader</a:t>
            </a:r>
            <a:r>
              <a:rPr lang="en-US" altLang="zh-CN" dirty="0" smtClean="0"/>
              <a:t> model 5.1</a:t>
            </a:r>
            <a:r>
              <a:rPr lang="zh-CN" altLang="en-US" dirty="0" smtClean="0"/>
              <a:t>，我们选择在</a:t>
            </a:r>
            <a:r>
              <a:rPr lang="en-US" altLang="zh-CN" dirty="0" smtClean="0"/>
              <a:t>VS</a:t>
            </a:r>
            <a:r>
              <a:rPr lang="zh-CN" altLang="en-US" dirty="0" smtClean="0"/>
              <a:t>中利用</a:t>
            </a:r>
            <a:r>
              <a:rPr lang="en-US" altLang="zh-CN" dirty="0" smtClean="0"/>
              <a:t>dxc</a:t>
            </a:r>
            <a:r>
              <a:rPr lang="zh-CN" altLang="en-US" dirty="0" smtClean="0"/>
              <a:t>离线编译后将</a:t>
            </a:r>
            <a:r>
              <a:rPr lang="en-US" altLang="zh-CN" dirty="0" err="1" smtClean="0"/>
              <a:t>cso</a:t>
            </a:r>
            <a:r>
              <a:rPr lang="zh-CN" altLang="en-US" dirty="0" smtClean="0"/>
              <a:t>文件作为输入放入</a:t>
            </a:r>
            <a:r>
              <a:rPr lang="en-US" altLang="zh-CN" dirty="0" err="1" smtClean="0"/>
              <a:t>PipeLine</a:t>
            </a:r>
            <a:endParaRPr lang="en-US" altLang="zh-CN" dirty="0"/>
          </a:p>
        </p:txBody>
      </p:sp>
      <p:sp>
        <p:nvSpPr>
          <p:cNvPr id="4" name="标题 3"/>
          <p:cNvSpPr>
            <a:spLocks noGrp="1"/>
          </p:cNvSpPr>
          <p:nvPr>
            <p:ph type="title"/>
          </p:nvPr>
        </p:nvSpPr>
        <p:spPr/>
        <p:txBody>
          <a:bodyPr/>
          <a:lstStyle/>
          <a:p>
            <a:r>
              <a:rPr lang="zh-CN" altLang="en-US" dirty="0" smtClean="0"/>
              <a:t>光线追踪</a:t>
            </a:r>
            <a:r>
              <a:rPr lang="en-US" altLang="zh-CN" dirty="0" smtClean="0"/>
              <a:t>(</a:t>
            </a:r>
            <a:r>
              <a:rPr lang="en-US" altLang="zh-CN" dirty="0" err="1" smtClean="0"/>
              <a:t>RayTracing</a:t>
            </a:r>
            <a:r>
              <a:rPr lang="en-US" altLang="zh-CN" dirty="0" smtClean="0"/>
              <a:t>)</a:t>
            </a:r>
            <a:endParaRPr lang="zh-CN" altLang="en-US" dirty="0"/>
          </a:p>
        </p:txBody>
      </p:sp>
    </p:spTree>
    <p:extLst>
      <p:ext uri="{BB962C8B-B14F-4D97-AF65-F5344CB8AC3E}">
        <p14:creationId xmlns:p14="http://schemas.microsoft.com/office/powerpoint/2010/main" val="41856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5" y="1668093"/>
            <a:ext cx="6522235" cy="4921498"/>
          </a:xfrm>
        </p:spPr>
        <p:txBody>
          <a:bodyPr/>
          <a:lstStyle/>
          <a:p>
            <a:pPr>
              <a:lnSpc>
                <a:spcPct val="150000"/>
              </a:lnSpc>
            </a:pPr>
            <a:r>
              <a:rPr lang="en-US" altLang="zh-CN" dirty="0" smtClean="0"/>
              <a:t>CPU</a:t>
            </a:r>
            <a:r>
              <a:rPr lang="zh-CN" altLang="en-US" dirty="0" smtClean="0"/>
              <a:t>：</a:t>
            </a:r>
            <a:r>
              <a:rPr lang="en-US" altLang="zh-CN" dirty="0" smtClean="0"/>
              <a:t>8</a:t>
            </a:r>
            <a:r>
              <a:rPr lang="zh-CN" altLang="en-US" dirty="0" smtClean="0"/>
              <a:t>核</a:t>
            </a:r>
            <a:r>
              <a:rPr lang="en-US" altLang="zh-CN" dirty="0" smtClean="0"/>
              <a:t>Intel i5-8300H</a:t>
            </a:r>
          </a:p>
          <a:p>
            <a:pPr>
              <a:lnSpc>
                <a:spcPct val="150000"/>
              </a:lnSpc>
            </a:pPr>
            <a:r>
              <a:rPr lang="en-US" altLang="zh-CN" dirty="0" smtClean="0"/>
              <a:t>GPU</a:t>
            </a:r>
            <a:r>
              <a:rPr lang="zh-CN" altLang="en-US" dirty="0" smtClean="0"/>
              <a:t>：</a:t>
            </a:r>
            <a:r>
              <a:rPr lang="en-US" altLang="zh-CN" dirty="0" smtClean="0"/>
              <a:t>NVIDIA GeForce RTX 2060</a:t>
            </a:r>
          </a:p>
          <a:p>
            <a:pPr>
              <a:lnSpc>
                <a:spcPct val="150000"/>
              </a:lnSpc>
            </a:pPr>
            <a:r>
              <a:rPr lang="en-US" altLang="zh-CN" dirty="0" smtClean="0"/>
              <a:t>Windows Kits</a:t>
            </a:r>
            <a:r>
              <a:rPr lang="zh-CN" altLang="en-US" dirty="0" smtClean="0"/>
              <a:t>版本：</a:t>
            </a:r>
            <a:r>
              <a:rPr lang="en-US" altLang="zh-CN" dirty="0" smtClean="0"/>
              <a:t>Windows 10 SDK(10.0.19041.0)</a:t>
            </a:r>
          </a:p>
          <a:p>
            <a:pPr>
              <a:lnSpc>
                <a:spcPct val="150000"/>
              </a:lnSpc>
            </a:pPr>
            <a:r>
              <a:rPr lang="en-US" altLang="zh-CN" dirty="0" err="1" smtClean="0"/>
              <a:t>Shader</a:t>
            </a:r>
            <a:r>
              <a:rPr lang="en-US" altLang="zh-CN" dirty="0" smtClean="0"/>
              <a:t> Model</a:t>
            </a:r>
            <a:r>
              <a:rPr lang="zh-CN" altLang="en-US" dirty="0" smtClean="0"/>
              <a:t>版本：</a:t>
            </a:r>
            <a:r>
              <a:rPr lang="en-US" altLang="zh-CN" dirty="0" err="1" smtClean="0"/>
              <a:t>Shader</a:t>
            </a:r>
            <a:r>
              <a:rPr lang="en-US" altLang="zh-CN" dirty="0" smtClean="0"/>
              <a:t> Model 6.5 </a:t>
            </a:r>
          </a:p>
          <a:p>
            <a:pPr>
              <a:lnSpc>
                <a:spcPct val="150000"/>
              </a:lnSpc>
            </a:pPr>
            <a:r>
              <a:rPr lang="zh-CN" altLang="en-US" dirty="0"/>
              <a:t>开发</a:t>
            </a:r>
            <a:r>
              <a:rPr lang="zh-CN" altLang="en-US" dirty="0" smtClean="0"/>
              <a:t>环境：</a:t>
            </a:r>
            <a:r>
              <a:rPr lang="en-US" altLang="zh-CN" dirty="0" smtClean="0"/>
              <a:t>Visual Studio 2019</a:t>
            </a:r>
          </a:p>
        </p:txBody>
      </p:sp>
      <p:sp>
        <p:nvSpPr>
          <p:cNvPr id="3" name="标题 2"/>
          <p:cNvSpPr>
            <a:spLocks noGrp="1"/>
          </p:cNvSpPr>
          <p:nvPr>
            <p:ph type="title"/>
          </p:nvPr>
        </p:nvSpPr>
        <p:spPr/>
        <p:txBody>
          <a:bodyPr/>
          <a:lstStyle/>
          <a:p>
            <a:r>
              <a:rPr lang="zh-CN" altLang="en-US" dirty="0" smtClean="0"/>
              <a:t>实验环境介绍</a:t>
            </a:r>
            <a:endParaRPr lang="zh-CN" altLang="en-US" dirty="0"/>
          </a:p>
        </p:txBody>
      </p:sp>
    </p:spTree>
    <p:extLst>
      <p:ext uri="{BB962C8B-B14F-4D97-AF65-F5344CB8AC3E}">
        <p14:creationId xmlns:p14="http://schemas.microsoft.com/office/powerpoint/2010/main" val="417742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37588" y="1536359"/>
            <a:ext cx="7254869" cy="746825"/>
          </a:xfrm>
        </p:spPr>
      </p:pic>
      <p:sp>
        <p:nvSpPr>
          <p:cNvPr id="4" name="标题 3"/>
          <p:cNvSpPr>
            <a:spLocks noGrp="1"/>
          </p:cNvSpPr>
          <p:nvPr>
            <p:ph type="title"/>
          </p:nvPr>
        </p:nvSpPr>
        <p:spPr/>
        <p:txBody>
          <a:bodyPr/>
          <a:lstStyle/>
          <a:p>
            <a:r>
              <a:rPr lang="zh-CN" altLang="en-US" dirty="0" smtClean="0"/>
              <a:t>离线编译</a:t>
            </a:r>
            <a:r>
              <a:rPr lang="en-US" altLang="zh-CN" dirty="0" smtClean="0"/>
              <a:t>(Offline Compile)</a:t>
            </a:r>
            <a:r>
              <a:rPr lang="zh-CN" altLang="en-US" dirty="0" smtClean="0"/>
              <a:t>：以</a:t>
            </a:r>
            <a:r>
              <a:rPr lang="en-US" altLang="zh-CN" dirty="0" smtClean="0"/>
              <a:t>PS</a:t>
            </a:r>
            <a:r>
              <a:rPr lang="zh-CN" altLang="en-US" smtClean="0"/>
              <a:t>为例</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8" y="2298425"/>
            <a:ext cx="7224386" cy="12726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88" y="3571075"/>
            <a:ext cx="7224386" cy="102878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123" y="4599864"/>
            <a:ext cx="8839966" cy="2034716"/>
          </a:xfrm>
          <a:prstGeom prst="rect">
            <a:avLst/>
          </a:prstGeom>
        </p:spPr>
      </p:pic>
    </p:spTree>
    <p:extLst>
      <p:ext uri="{BB962C8B-B14F-4D97-AF65-F5344CB8AC3E}">
        <p14:creationId xmlns:p14="http://schemas.microsoft.com/office/powerpoint/2010/main" val="5775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lnSpcReduction="10000"/>
          </a:bodyPr>
          <a:lstStyle/>
          <a:p>
            <a:r>
              <a:rPr lang="en-US" altLang="zh-CN" dirty="0" err="1" smtClean="0"/>
              <a:t>RayDesc</a:t>
            </a:r>
            <a:r>
              <a:rPr lang="zh-CN" altLang="en-US" dirty="0" smtClean="0"/>
              <a:t>：由</a:t>
            </a:r>
            <a:r>
              <a:rPr lang="en-US" altLang="zh-CN" dirty="0" err="1" smtClean="0"/>
              <a:t>TMin</a:t>
            </a:r>
            <a:r>
              <a:rPr lang="zh-CN" altLang="en-US" dirty="0" smtClean="0"/>
              <a:t>、</a:t>
            </a:r>
            <a:r>
              <a:rPr lang="en-US" altLang="zh-CN" dirty="0" err="1" smtClean="0"/>
              <a:t>TMax</a:t>
            </a:r>
            <a:r>
              <a:rPr lang="zh-CN" altLang="en-US" dirty="0" smtClean="0"/>
              <a:t>、</a:t>
            </a:r>
            <a:r>
              <a:rPr lang="en-US" altLang="zh-CN" dirty="0" smtClean="0"/>
              <a:t>Direction</a:t>
            </a:r>
            <a:r>
              <a:rPr lang="zh-CN" altLang="en-US" dirty="0" smtClean="0"/>
              <a:t>、</a:t>
            </a:r>
            <a:r>
              <a:rPr lang="en-US" altLang="zh-CN" dirty="0" smtClean="0"/>
              <a:t>Position</a:t>
            </a:r>
            <a:r>
              <a:rPr lang="zh-CN" altLang="en-US" dirty="0" smtClean="0"/>
              <a:t>四个数据定义，其中</a:t>
            </a:r>
            <a:r>
              <a:rPr lang="en-US" altLang="zh-CN" dirty="0" err="1"/>
              <a:t>TMin</a:t>
            </a:r>
            <a:r>
              <a:rPr lang="zh-CN" altLang="en-US" dirty="0"/>
              <a:t>、</a:t>
            </a:r>
            <a:r>
              <a:rPr lang="en-US" altLang="zh-CN" dirty="0" err="1" smtClean="0"/>
              <a:t>TMax</a:t>
            </a:r>
            <a:r>
              <a:rPr lang="zh-CN" altLang="en-US" dirty="0" smtClean="0"/>
              <a:t>表示光线的有效碰撞区域</a:t>
            </a:r>
            <a:endParaRPr lang="en-US" altLang="zh-CN" dirty="0" smtClean="0"/>
          </a:p>
          <a:p>
            <a:endParaRPr lang="en-US" altLang="zh-CN" dirty="0" smtClean="0"/>
          </a:p>
          <a:p>
            <a:endParaRPr lang="en-US" altLang="zh-CN" dirty="0" smtClean="0"/>
          </a:p>
          <a:p>
            <a:r>
              <a:rPr lang="en-US" altLang="zh-CN" dirty="0" smtClean="0"/>
              <a:t>Ray Flags</a:t>
            </a:r>
            <a:r>
              <a:rPr lang="zh-CN" altLang="en-US" dirty="0" smtClean="0"/>
              <a:t>：用于指示光线碰撞的透明度、顶点剔除、提前退出等行为</a:t>
            </a:r>
            <a:endParaRPr lang="en-US" altLang="zh-CN" dirty="0" smtClean="0"/>
          </a:p>
          <a:p>
            <a:r>
              <a:rPr lang="en-US" altLang="zh-CN" dirty="0" smtClean="0"/>
              <a:t>Ray generation </a:t>
            </a:r>
            <a:r>
              <a:rPr lang="en-US" altLang="zh-CN" dirty="0" err="1" smtClean="0"/>
              <a:t>shaders</a:t>
            </a:r>
            <a:r>
              <a:rPr lang="zh-CN" altLang="en-US" dirty="0" smtClean="0"/>
              <a:t>：一个有关产生对应光线的函数</a:t>
            </a:r>
            <a:endParaRPr lang="en-US" altLang="zh-CN" dirty="0" smtClean="0"/>
          </a:p>
          <a:p>
            <a:r>
              <a:rPr lang="en-US" altLang="zh-CN" dirty="0" smtClean="0"/>
              <a:t>Closet hit </a:t>
            </a:r>
            <a:r>
              <a:rPr lang="en-US" altLang="zh-CN" dirty="0" err="1"/>
              <a:t>shaders</a:t>
            </a:r>
            <a:r>
              <a:rPr lang="zh-CN" altLang="en-US" dirty="0" smtClean="0"/>
              <a:t>：当光线碰撞情况为</a:t>
            </a:r>
            <a:r>
              <a:rPr lang="en-US" altLang="zh-CN" dirty="0"/>
              <a:t>Closet </a:t>
            </a:r>
            <a:r>
              <a:rPr lang="en-US" altLang="zh-CN" dirty="0" smtClean="0"/>
              <a:t>hit</a:t>
            </a:r>
            <a:r>
              <a:rPr lang="zh-CN" altLang="en-US" dirty="0" smtClean="0"/>
              <a:t>时的处理函数</a:t>
            </a:r>
            <a:endParaRPr lang="en-US" altLang="zh-CN" dirty="0" smtClean="0"/>
          </a:p>
          <a:p>
            <a:r>
              <a:rPr lang="en-US" altLang="zh-CN" dirty="0" smtClean="0"/>
              <a:t>Miss </a:t>
            </a:r>
            <a:r>
              <a:rPr lang="en-US" altLang="zh-CN" dirty="0" err="1" smtClean="0"/>
              <a:t>shaders</a:t>
            </a:r>
            <a:r>
              <a:rPr lang="zh-CN" altLang="en-US" dirty="0" smtClean="0"/>
              <a:t>：当光线未与任意任意面片</a:t>
            </a:r>
            <a:r>
              <a:rPr lang="en-US" altLang="zh-CN" dirty="0" smtClean="0"/>
              <a:t>intersect</a:t>
            </a:r>
            <a:r>
              <a:rPr lang="zh-CN" altLang="en-US" dirty="0" smtClean="0"/>
              <a:t>的处理函数</a:t>
            </a:r>
            <a:endParaRPr lang="en-US" altLang="zh-CN" dirty="0" smtClean="0"/>
          </a:p>
          <a:p>
            <a:r>
              <a:rPr lang="en-US" altLang="zh-CN" dirty="0" err="1" smtClean="0"/>
              <a:t>DispatchRay</a:t>
            </a:r>
            <a:r>
              <a:rPr lang="en-US" altLang="zh-CN" dirty="0" smtClean="0"/>
              <a:t>()</a:t>
            </a:r>
            <a:r>
              <a:rPr lang="zh-CN" altLang="en-US" dirty="0" smtClean="0"/>
              <a:t>：产生一个</a:t>
            </a:r>
            <a:r>
              <a:rPr lang="en-US" altLang="zh-CN" dirty="0" smtClean="0"/>
              <a:t>ray generation </a:t>
            </a:r>
            <a:r>
              <a:rPr lang="en-US" altLang="zh-CN" dirty="0" err="1" smtClean="0"/>
              <a:t>shader</a:t>
            </a:r>
            <a:r>
              <a:rPr lang="zh-CN" altLang="en-US" dirty="0" smtClean="0"/>
              <a:t>的新线程</a:t>
            </a:r>
            <a:endParaRPr lang="en-US" altLang="zh-CN" dirty="0"/>
          </a:p>
          <a:p>
            <a:r>
              <a:rPr lang="zh-CN" altLang="en-US" dirty="0" smtClean="0"/>
              <a:t>除此之外还有</a:t>
            </a:r>
            <a:r>
              <a:rPr lang="en-US" altLang="zh-CN" dirty="0"/>
              <a:t>H</a:t>
            </a:r>
            <a:r>
              <a:rPr lang="en-US" altLang="zh-CN" dirty="0" smtClean="0"/>
              <a:t>it Groups</a:t>
            </a:r>
            <a:r>
              <a:rPr lang="zh-CN" altLang="en-US" dirty="0" smtClean="0"/>
              <a:t>、</a:t>
            </a:r>
            <a:r>
              <a:rPr lang="en-US" altLang="zh-CN" dirty="0" smtClean="0"/>
              <a:t>Callable </a:t>
            </a:r>
            <a:r>
              <a:rPr lang="en-US" altLang="zh-CN" dirty="0" err="1" smtClean="0"/>
              <a:t>Shader</a:t>
            </a:r>
            <a:r>
              <a:rPr lang="zh-CN" altLang="en-US" dirty="0" smtClean="0"/>
              <a:t>、</a:t>
            </a:r>
            <a:r>
              <a:rPr lang="en-US" altLang="zh-CN" dirty="0" smtClean="0"/>
              <a:t>Local </a:t>
            </a:r>
            <a:r>
              <a:rPr lang="en-US" altLang="zh-CN" dirty="0" err="1" smtClean="0"/>
              <a:t>RootSignature</a:t>
            </a:r>
            <a:r>
              <a:rPr lang="zh-CN" altLang="en-US" dirty="0" smtClean="0"/>
              <a:t>、</a:t>
            </a:r>
            <a:r>
              <a:rPr lang="en-US" altLang="zh-CN" dirty="0" err="1" smtClean="0"/>
              <a:t>Shader</a:t>
            </a:r>
            <a:r>
              <a:rPr lang="en-US" altLang="zh-CN" dirty="0" smtClean="0"/>
              <a:t> Identifier</a:t>
            </a:r>
            <a:r>
              <a:rPr lang="zh-CN" altLang="en-US" dirty="0" smtClean="0"/>
              <a:t>、</a:t>
            </a:r>
            <a:r>
              <a:rPr lang="en-US" altLang="zh-CN" dirty="0" err="1" smtClean="0"/>
              <a:t>Shader</a:t>
            </a:r>
            <a:r>
              <a:rPr lang="en-US" altLang="zh-CN" dirty="0" smtClean="0"/>
              <a:t> Table</a:t>
            </a:r>
            <a:r>
              <a:rPr lang="zh-CN" altLang="en-US" dirty="0" smtClean="0"/>
              <a:t>等许多结构</a:t>
            </a:r>
            <a:endParaRPr lang="en-US" altLang="zh-CN" dirty="0" smtClean="0"/>
          </a:p>
        </p:txBody>
      </p:sp>
      <p:sp>
        <p:nvSpPr>
          <p:cNvPr id="4" name="标题 3"/>
          <p:cNvSpPr>
            <a:spLocks noGrp="1"/>
          </p:cNvSpPr>
          <p:nvPr>
            <p:ph type="title"/>
          </p:nvPr>
        </p:nvSpPr>
        <p:spPr/>
        <p:txBody>
          <a:bodyPr/>
          <a:lstStyle/>
          <a:p>
            <a:r>
              <a:rPr lang="zh-CN" altLang="en-US" dirty="0"/>
              <a:t>光线追踪管线</a:t>
            </a:r>
            <a:r>
              <a:rPr lang="en-US" altLang="zh-CN" dirty="0"/>
              <a:t>(</a:t>
            </a:r>
            <a:r>
              <a:rPr lang="en-US" altLang="zh-CN" dirty="0" err="1"/>
              <a:t>RayTracing</a:t>
            </a:r>
            <a:r>
              <a:rPr lang="en-US" altLang="zh-CN" dirty="0"/>
              <a:t> Pipeline)</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183" y="2201255"/>
            <a:ext cx="3261643" cy="1013548"/>
          </a:xfrm>
          <a:prstGeom prst="rect">
            <a:avLst/>
          </a:prstGeom>
        </p:spPr>
      </p:pic>
    </p:spTree>
    <p:extLst>
      <p:ext uri="{BB962C8B-B14F-4D97-AF65-F5344CB8AC3E}">
        <p14:creationId xmlns:p14="http://schemas.microsoft.com/office/powerpoint/2010/main" val="2765376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6" y="1685678"/>
            <a:ext cx="4790152" cy="4921498"/>
          </a:xfrm>
        </p:spPr>
        <p:txBody>
          <a:bodyPr>
            <a:normAutofit lnSpcReduction="10000"/>
          </a:bodyPr>
          <a:lstStyle/>
          <a:p>
            <a:r>
              <a:rPr lang="en-US" altLang="zh-CN" dirty="0"/>
              <a:t>Acceleration Structure</a:t>
            </a:r>
            <a:r>
              <a:rPr lang="zh-CN" altLang="en-US" dirty="0"/>
              <a:t>：加速结构分为两层，</a:t>
            </a:r>
            <a:r>
              <a:rPr lang="en-US" altLang="zh-CN" dirty="0"/>
              <a:t>bottom level</a:t>
            </a:r>
            <a:r>
              <a:rPr lang="zh-CN" altLang="en-US" dirty="0"/>
              <a:t>与</a:t>
            </a:r>
            <a:r>
              <a:rPr lang="en-US" altLang="zh-CN" dirty="0"/>
              <a:t>top level</a:t>
            </a:r>
            <a:r>
              <a:rPr lang="zh-CN" altLang="en-US" dirty="0"/>
              <a:t>。其中</a:t>
            </a:r>
            <a:r>
              <a:rPr lang="en-US" altLang="zh-CN" dirty="0"/>
              <a:t>bottom level Acceleration Structure</a:t>
            </a:r>
            <a:r>
              <a:rPr lang="zh-CN" altLang="en-US" dirty="0"/>
              <a:t>包含了空间中一个</a:t>
            </a:r>
            <a:r>
              <a:rPr lang="en-US" altLang="zh-CN" dirty="0"/>
              <a:t>block</a:t>
            </a:r>
            <a:r>
              <a:rPr lang="zh-CN" altLang="en-US" dirty="0"/>
              <a:t>区域的几何体</a:t>
            </a:r>
            <a:r>
              <a:rPr lang="en-US" altLang="zh-CN" dirty="0"/>
              <a:t>(Geometry)</a:t>
            </a:r>
            <a:r>
              <a:rPr lang="zh-CN" altLang="en-US" dirty="0"/>
              <a:t>。对于</a:t>
            </a:r>
            <a:r>
              <a:rPr lang="en-US" altLang="zh-CN" dirty="0"/>
              <a:t>top level Acceleration Structure</a:t>
            </a:r>
            <a:r>
              <a:rPr lang="zh-CN" altLang="en-US" dirty="0"/>
              <a:t>则拥有一系列</a:t>
            </a:r>
            <a:r>
              <a:rPr lang="en-US" altLang="zh-CN" dirty="0"/>
              <a:t>instance</a:t>
            </a:r>
            <a:r>
              <a:rPr lang="zh-CN" altLang="en-US" dirty="0"/>
              <a:t>对象，每个</a:t>
            </a:r>
            <a:r>
              <a:rPr lang="en-US" altLang="zh-CN" dirty="0"/>
              <a:t>instance</a:t>
            </a:r>
            <a:r>
              <a:rPr lang="zh-CN" altLang="en-US" dirty="0"/>
              <a:t>都指向了一个</a:t>
            </a:r>
            <a:r>
              <a:rPr lang="en-US" altLang="zh-CN" dirty="0"/>
              <a:t>bottom level Acceleration Structure</a:t>
            </a:r>
            <a:r>
              <a:rPr lang="zh-CN" altLang="en-US" dirty="0"/>
              <a:t>且包含了一些额外信息。</a:t>
            </a:r>
            <a:endParaRPr lang="en-US" altLang="zh-CN" dirty="0"/>
          </a:p>
          <a:p>
            <a:r>
              <a:rPr lang="zh-CN" altLang="en-US" dirty="0" smtClean="0"/>
              <a:t>我们可以通过向</a:t>
            </a:r>
            <a:r>
              <a:rPr lang="en-US" altLang="zh-CN" dirty="0" smtClean="0"/>
              <a:t>BLAS</a:t>
            </a:r>
            <a:r>
              <a:rPr lang="zh-CN" altLang="en-US" dirty="0" smtClean="0"/>
              <a:t>中输入对应的</a:t>
            </a:r>
            <a:r>
              <a:rPr lang="en-US" altLang="zh-CN" dirty="0" smtClean="0"/>
              <a:t>vertex buffer</a:t>
            </a:r>
            <a:r>
              <a:rPr lang="zh-CN" altLang="en-US" dirty="0" smtClean="0"/>
              <a:t>与</a:t>
            </a:r>
            <a:r>
              <a:rPr lang="en-US" altLang="zh-CN" dirty="0" smtClean="0"/>
              <a:t>index buffer</a:t>
            </a:r>
            <a:r>
              <a:rPr lang="zh-CN" altLang="en-US" dirty="0" smtClean="0"/>
              <a:t>，通过在</a:t>
            </a:r>
            <a:r>
              <a:rPr lang="en-US" altLang="zh-CN" dirty="0" err="1" smtClean="0"/>
              <a:t>TraceRay</a:t>
            </a:r>
            <a:r>
              <a:rPr lang="en-US" altLang="zh-CN" dirty="0" smtClean="0"/>
              <a:t>()</a:t>
            </a:r>
            <a:r>
              <a:rPr lang="zh-CN" altLang="en-US" dirty="0" smtClean="0"/>
              <a:t>与</a:t>
            </a:r>
            <a:r>
              <a:rPr lang="en-US" altLang="zh-CN" dirty="0" err="1" smtClean="0"/>
              <a:t>traceRayInline</a:t>
            </a:r>
            <a:r>
              <a:rPr lang="en-US" altLang="zh-CN" dirty="0" smtClean="0"/>
              <a:t>()</a:t>
            </a:r>
            <a:r>
              <a:rPr lang="zh-CN" altLang="en-US" dirty="0" smtClean="0"/>
              <a:t>调用</a:t>
            </a:r>
            <a:r>
              <a:rPr lang="en-US" altLang="zh-CN" dirty="0" smtClean="0"/>
              <a:t>TLAS</a:t>
            </a:r>
            <a:r>
              <a:rPr lang="zh-CN" altLang="en-US" dirty="0" smtClean="0"/>
              <a:t>，获取对应的面片与光线之间的碰撞情况</a:t>
            </a:r>
            <a:endParaRPr lang="en-US" altLang="zh-CN" dirty="0" smtClean="0"/>
          </a:p>
          <a:p>
            <a:pPr marL="0" indent="0">
              <a:buNone/>
            </a:pPr>
            <a:endParaRPr lang="en-US" altLang="zh-CN" dirty="0"/>
          </a:p>
        </p:txBody>
      </p:sp>
      <p:sp>
        <p:nvSpPr>
          <p:cNvPr id="4" name="标题 3"/>
          <p:cNvSpPr>
            <a:spLocks noGrp="1"/>
          </p:cNvSpPr>
          <p:nvPr>
            <p:ph type="title"/>
          </p:nvPr>
        </p:nvSpPr>
        <p:spPr/>
        <p:txBody>
          <a:bodyPr/>
          <a:lstStyle/>
          <a:p>
            <a:r>
              <a:rPr lang="zh-CN" altLang="en-US" dirty="0"/>
              <a:t>光线追踪管线</a:t>
            </a:r>
            <a:r>
              <a:rPr lang="en-US" altLang="zh-CN" dirty="0"/>
              <a:t>(</a:t>
            </a:r>
            <a:r>
              <a:rPr lang="en-US" altLang="zh-CN" dirty="0" err="1"/>
              <a:t>RayTracing</a:t>
            </a:r>
            <a:r>
              <a:rPr lang="en-US" altLang="zh-CN" dirty="0"/>
              <a:t> Pipeline)</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178" y="1782393"/>
            <a:ext cx="3786179" cy="4548068"/>
          </a:xfrm>
          <a:prstGeom prst="rect">
            <a:avLst/>
          </a:prstGeom>
        </p:spPr>
      </p:pic>
    </p:spTree>
    <p:extLst>
      <p:ext uri="{BB962C8B-B14F-4D97-AF65-F5344CB8AC3E}">
        <p14:creationId xmlns:p14="http://schemas.microsoft.com/office/powerpoint/2010/main" val="19420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fontScale="92500" lnSpcReduction="10000"/>
          </a:bodyPr>
          <a:lstStyle/>
          <a:p>
            <a:r>
              <a:rPr lang="zh-CN" altLang="en-US" dirty="0"/>
              <a:t>不同于光线追踪管线</a:t>
            </a:r>
            <a:r>
              <a:rPr lang="en-US" altLang="zh-CN" dirty="0"/>
              <a:t>(</a:t>
            </a:r>
            <a:r>
              <a:rPr lang="en-US" altLang="zh-CN" dirty="0" err="1"/>
              <a:t>RayTracing</a:t>
            </a:r>
            <a:r>
              <a:rPr lang="en-US" altLang="zh-CN" dirty="0"/>
              <a:t> </a:t>
            </a:r>
            <a:r>
              <a:rPr lang="en-US" altLang="zh-CN" dirty="0" smtClean="0"/>
              <a:t>Pipeline)</a:t>
            </a:r>
            <a:r>
              <a:rPr lang="zh-CN" altLang="en-US" dirty="0" smtClean="0"/>
              <a:t>需要建立一系列资源对象进行定义绑定，并建立一个独立于原先渲染管线的光线追踪管线；内</a:t>
            </a:r>
            <a:r>
              <a:rPr lang="zh-CN" altLang="en-US" dirty="0"/>
              <a:t>联光线追踪</a:t>
            </a:r>
            <a:r>
              <a:rPr lang="en-US" altLang="zh-CN" dirty="0"/>
              <a:t>(Inline </a:t>
            </a:r>
            <a:r>
              <a:rPr lang="en-US" altLang="zh-CN" dirty="0" err="1" smtClean="0"/>
              <a:t>RayTracing</a:t>
            </a:r>
            <a:r>
              <a:rPr lang="en-US" altLang="zh-CN" dirty="0" smtClean="0"/>
              <a:t>)</a:t>
            </a:r>
            <a:r>
              <a:rPr lang="zh-CN" altLang="en-US" dirty="0" smtClean="0"/>
              <a:t>是实现光线追踪的另一种方式，它的所有</a:t>
            </a:r>
            <a:r>
              <a:rPr lang="en-US" altLang="zh-CN" dirty="0" err="1" smtClean="0"/>
              <a:t>TraceRay</a:t>
            </a:r>
            <a:r>
              <a:rPr lang="zh-CN" altLang="en-US" dirty="0" smtClean="0"/>
              <a:t>处理全部由调用者自行完成。</a:t>
            </a:r>
            <a:endParaRPr lang="en-US" altLang="zh-CN" dirty="0" smtClean="0"/>
          </a:p>
          <a:p>
            <a:r>
              <a:rPr lang="zh-CN" altLang="en-US" dirty="0" smtClean="0"/>
              <a:t>优点：</a:t>
            </a:r>
            <a:endParaRPr lang="en-US" altLang="zh-CN" dirty="0" smtClean="0"/>
          </a:p>
          <a:p>
            <a:r>
              <a:rPr lang="zh-CN" altLang="en-US" dirty="0" smtClean="0"/>
              <a:t>（</a:t>
            </a:r>
            <a:r>
              <a:rPr lang="en-US" altLang="zh-CN" dirty="0" smtClean="0"/>
              <a:t>1</a:t>
            </a:r>
            <a:r>
              <a:rPr lang="zh-CN" altLang="en-US" dirty="0" smtClean="0"/>
              <a:t>）由于调用</a:t>
            </a:r>
            <a:r>
              <a:rPr lang="zh-CN" altLang="en-US" dirty="0"/>
              <a:t>者自行</a:t>
            </a:r>
            <a:r>
              <a:rPr lang="zh-CN" altLang="en-US" dirty="0" smtClean="0"/>
              <a:t>完成，它可以方便地在任意的</a:t>
            </a:r>
            <a:r>
              <a:rPr lang="en-US" altLang="zh-CN" dirty="0" err="1" smtClean="0"/>
              <a:t>shader</a:t>
            </a:r>
            <a:r>
              <a:rPr lang="en-US" altLang="zh-CN" dirty="0" smtClean="0"/>
              <a:t> stage</a:t>
            </a:r>
            <a:r>
              <a:rPr lang="zh-CN" altLang="en-US" dirty="0" smtClean="0"/>
              <a:t>上完成</a:t>
            </a:r>
            <a:endParaRPr lang="en-US" altLang="zh-CN" dirty="0" smtClean="0"/>
          </a:p>
          <a:p>
            <a:r>
              <a:rPr lang="zh-CN" altLang="en-US" dirty="0" smtClean="0"/>
              <a:t>（</a:t>
            </a:r>
            <a:r>
              <a:rPr lang="en-US" altLang="zh-CN" dirty="0" smtClean="0"/>
              <a:t>2</a:t>
            </a:r>
            <a:r>
              <a:rPr lang="zh-CN" altLang="en-US" dirty="0" smtClean="0"/>
              <a:t>）需要的资源结构仅仅为一个与</a:t>
            </a:r>
            <a:r>
              <a:rPr lang="en-US" altLang="zh-CN" dirty="0" err="1"/>
              <a:t>RayTracing</a:t>
            </a:r>
            <a:r>
              <a:rPr lang="en-US" altLang="zh-CN" dirty="0"/>
              <a:t> </a:t>
            </a:r>
            <a:r>
              <a:rPr lang="en-US" altLang="zh-CN" dirty="0" smtClean="0"/>
              <a:t>Pipeline</a:t>
            </a:r>
            <a:r>
              <a:rPr lang="zh-CN" altLang="en-US" dirty="0" smtClean="0"/>
              <a:t>相同的</a:t>
            </a:r>
            <a:r>
              <a:rPr lang="en-US" altLang="zh-CN" dirty="0" smtClean="0"/>
              <a:t>Acceleration Structure</a:t>
            </a:r>
          </a:p>
          <a:p>
            <a:r>
              <a:rPr lang="zh-CN" altLang="en-US" dirty="0" smtClean="0"/>
              <a:t>（</a:t>
            </a:r>
            <a:r>
              <a:rPr lang="en-US" altLang="zh-CN" dirty="0" smtClean="0"/>
              <a:t>3</a:t>
            </a:r>
            <a:r>
              <a:rPr lang="zh-CN" altLang="en-US" dirty="0" smtClean="0"/>
              <a:t>）对于小规模的光线追踪，</a:t>
            </a:r>
            <a:r>
              <a:rPr lang="en-US" altLang="zh-CN" dirty="0" smtClean="0"/>
              <a:t>Inline </a:t>
            </a:r>
            <a:r>
              <a:rPr lang="en-US" altLang="zh-CN" dirty="0" err="1" smtClean="0"/>
              <a:t>RayTracing</a:t>
            </a:r>
            <a:r>
              <a:rPr lang="zh-CN" altLang="en-US" dirty="0" smtClean="0"/>
              <a:t>代码简单，速度快</a:t>
            </a:r>
            <a:endParaRPr lang="en-US" altLang="zh-CN" dirty="0" smtClean="0"/>
          </a:p>
          <a:p>
            <a:r>
              <a:rPr lang="zh-CN" altLang="en-US" dirty="0" smtClean="0"/>
              <a:t>缺点：</a:t>
            </a:r>
            <a:endParaRPr lang="en-US" altLang="zh-CN" dirty="0" smtClean="0"/>
          </a:p>
          <a:p>
            <a:r>
              <a:rPr lang="zh-CN" altLang="en-US" dirty="0" smtClean="0"/>
              <a:t>（</a:t>
            </a:r>
            <a:r>
              <a:rPr lang="en-US" altLang="zh-CN" dirty="0" smtClean="0"/>
              <a:t>1</a:t>
            </a:r>
            <a:r>
              <a:rPr lang="zh-CN" altLang="en-US" dirty="0" smtClean="0"/>
              <a:t>）对于大量光线追踪、对</a:t>
            </a:r>
            <a:r>
              <a:rPr lang="en-US" altLang="zh-CN" dirty="0" smtClean="0"/>
              <a:t>GPU</a:t>
            </a:r>
            <a:r>
              <a:rPr lang="zh-CN" altLang="en-US" dirty="0" smtClean="0"/>
              <a:t>有沉重负担的任务，效果可能比较差</a:t>
            </a:r>
            <a:endParaRPr lang="en-US" altLang="zh-CN" dirty="0" smtClean="0"/>
          </a:p>
          <a:p>
            <a:r>
              <a:rPr lang="zh-CN" altLang="en-US" dirty="0" smtClean="0"/>
              <a:t>（</a:t>
            </a:r>
            <a:r>
              <a:rPr lang="en-US" altLang="zh-CN" dirty="0" smtClean="0"/>
              <a:t>2</a:t>
            </a:r>
            <a:r>
              <a:rPr lang="zh-CN" altLang="en-US" dirty="0" smtClean="0"/>
              <a:t>）需要自行判断当前光线碰撞情况，并调用对应函数</a:t>
            </a:r>
            <a:endParaRPr lang="en-US" altLang="zh-CN" dirty="0"/>
          </a:p>
        </p:txBody>
      </p:sp>
      <p:sp>
        <p:nvSpPr>
          <p:cNvPr id="4" name="标题 3"/>
          <p:cNvSpPr>
            <a:spLocks noGrp="1"/>
          </p:cNvSpPr>
          <p:nvPr>
            <p:ph type="title"/>
          </p:nvPr>
        </p:nvSpPr>
        <p:spPr/>
        <p:txBody>
          <a:bodyPr/>
          <a:lstStyle/>
          <a:p>
            <a:r>
              <a:rPr lang="zh-CN" altLang="en-US" dirty="0" smtClean="0"/>
              <a:t>内联光线追踪</a:t>
            </a:r>
            <a:r>
              <a:rPr lang="en-US" altLang="zh-CN" dirty="0" smtClean="0"/>
              <a:t>(Inline </a:t>
            </a:r>
            <a:r>
              <a:rPr lang="en-US" altLang="zh-CN" dirty="0" err="1" smtClean="0"/>
              <a:t>RayTracing</a:t>
            </a:r>
            <a:r>
              <a:rPr lang="en-US" altLang="zh-CN" dirty="0" smtClean="0"/>
              <a:t>)</a:t>
            </a:r>
            <a:endParaRPr lang="zh-CN" altLang="en-US" dirty="0"/>
          </a:p>
        </p:txBody>
      </p:sp>
    </p:spTree>
    <p:extLst>
      <p:ext uri="{BB962C8B-B14F-4D97-AF65-F5344CB8AC3E}">
        <p14:creationId xmlns:p14="http://schemas.microsoft.com/office/powerpoint/2010/main" val="283075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渲染管线概览</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Tessellation</a:t>
            </a:r>
            <a:r>
              <a:rPr lang="zh-CN" altLang="en-US" sz="2400" dirty="0"/>
              <a:t>详解</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Inline </a:t>
            </a:r>
            <a:r>
              <a:rPr lang="en-US" altLang="zh-CN" sz="2400" dirty="0" err="1"/>
              <a:t>RayTracing</a:t>
            </a:r>
            <a:r>
              <a:rPr lang="zh-CN" altLang="en-US" sz="2400" dirty="0"/>
              <a:t>详解</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不同粒度光线追踪对比</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问题与思考</a:t>
            </a:r>
          </a:p>
        </p:txBody>
      </p:sp>
    </p:spTree>
    <p:extLst>
      <p:ext uri="{BB962C8B-B14F-4D97-AF65-F5344CB8AC3E}">
        <p14:creationId xmlns:p14="http://schemas.microsoft.com/office/powerpoint/2010/main" val="357823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53518" y="1859331"/>
            <a:ext cx="6253176" cy="4921250"/>
          </a:xfrm>
        </p:spPr>
      </p:pic>
      <p:sp>
        <p:nvSpPr>
          <p:cNvPr id="4" name="标题 3"/>
          <p:cNvSpPr>
            <a:spLocks noGrp="1"/>
          </p:cNvSpPr>
          <p:nvPr>
            <p:ph type="title"/>
          </p:nvPr>
        </p:nvSpPr>
        <p:spPr/>
        <p:txBody>
          <a:bodyPr/>
          <a:lstStyle/>
          <a:p>
            <a:r>
              <a:rPr lang="zh-CN" altLang="en-US" dirty="0" smtClean="0"/>
              <a:t>不同曲面细分因子结果展示</a:t>
            </a:r>
            <a:r>
              <a:rPr lang="en-US" altLang="zh-CN" dirty="0" smtClean="0"/>
              <a:t>(</a:t>
            </a:r>
            <a:r>
              <a:rPr lang="en-US" altLang="zh-CN" dirty="0" err="1" smtClean="0"/>
              <a:t>tess</a:t>
            </a:r>
            <a:r>
              <a:rPr lang="en-US" altLang="zh-CN" dirty="0" smtClean="0"/>
              <a:t>=1)</a:t>
            </a:r>
            <a:endParaRPr lang="zh-CN" altLang="en-US" dirty="0"/>
          </a:p>
        </p:txBody>
      </p:sp>
    </p:spTree>
    <p:extLst>
      <p:ext uri="{BB962C8B-B14F-4D97-AF65-F5344CB8AC3E}">
        <p14:creationId xmlns:p14="http://schemas.microsoft.com/office/powerpoint/2010/main" val="1249494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不同曲面细分因子结果展示</a:t>
            </a:r>
            <a:r>
              <a:rPr lang="en-US" altLang="zh-CN" dirty="0"/>
              <a:t>(</a:t>
            </a:r>
            <a:r>
              <a:rPr lang="en-US" altLang="zh-CN" dirty="0" err="1" smtClean="0"/>
              <a:t>tess</a:t>
            </a:r>
            <a:r>
              <a:rPr lang="en-US" altLang="zh-CN" dirty="0" smtClean="0"/>
              <a:t>=3)</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304" y="1852683"/>
            <a:ext cx="6273603" cy="4914948"/>
          </a:xfrm>
          <a:prstGeom prst="rect">
            <a:avLst/>
          </a:prstGeom>
        </p:spPr>
      </p:pic>
    </p:spTree>
    <p:extLst>
      <p:ext uri="{BB962C8B-B14F-4D97-AF65-F5344CB8AC3E}">
        <p14:creationId xmlns:p14="http://schemas.microsoft.com/office/powerpoint/2010/main" val="2787717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55801" y="1852979"/>
            <a:ext cx="6248610" cy="4921250"/>
          </a:xfrm>
        </p:spPr>
      </p:pic>
      <p:sp>
        <p:nvSpPr>
          <p:cNvPr id="4" name="标题 3"/>
          <p:cNvSpPr>
            <a:spLocks noGrp="1"/>
          </p:cNvSpPr>
          <p:nvPr>
            <p:ph type="title"/>
          </p:nvPr>
        </p:nvSpPr>
        <p:spPr/>
        <p:txBody>
          <a:bodyPr/>
          <a:lstStyle/>
          <a:p>
            <a:r>
              <a:rPr lang="zh-CN" altLang="en-US" dirty="0" smtClean="0"/>
              <a:t>不同曲面细分因子结果展示</a:t>
            </a:r>
            <a:r>
              <a:rPr lang="en-US" altLang="zh-CN" dirty="0" smtClean="0"/>
              <a:t>(</a:t>
            </a:r>
            <a:r>
              <a:rPr lang="en-US" altLang="zh-CN" dirty="0" err="1" smtClean="0"/>
              <a:t>tess</a:t>
            </a:r>
            <a:r>
              <a:rPr lang="en-US" altLang="zh-CN" dirty="0" smtClean="0"/>
              <a:t>=5)</a:t>
            </a:r>
            <a:endParaRPr lang="zh-CN" altLang="en-US" dirty="0"/>
          </a:p>
        </p:txBody>
      </p:sp>
    </p:spTree>
    <p:extLst>
      <p:ext uri="{BB962C8B-B14F-4D97-AF65-F5344CB8AC3E}">
        <p14:creationId xmlns:p14="http://schemas.microsoft.com/office/powerpoint/2010/main" val="285618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50391" y="1837980"/>
            <a:ext cx="6259429" cy="4921250"/>
          </a:xfrm>
        </p:spPr>
      </p:pic>
      <p:sp>
        <p:nvSpPr>
          <p:cNvPr id="4" name="标题 3"/>
          <p:cNvSpPr>
            <a:spLocks noGrp="1"/>
          </p:cNvSpPr>
          <p:nvPr>
            <p:ph type="title"/>
          </p:nvPr>
        </p:nvSpPr>
        <p:spPr/>
        <p:txBody>
          <a:bodyPr>
            <a:normAutofit fontScale="90000"/>
          </a:bodyPr>
          <a:lstStyle/>
          <a:p>
            <a:r>
              <a:rPr lang="zh-CN" altLang="en-US" dirty="0" smtClean="0"/>
              <a:t>不同曲面细分因子结果展示</a:t>
            </a:r>
            <a:r>
              <a:rPr lang="en-US" altLang="zh-CN" dirty="0" smtClean="0"/>
              <a:t>(</a:t>
            </a:r>
            <a:r>
              <a:rPr lang="zh-CN" altLang="en-US" dirty="0" smtClean="0"/>
              <a:t>根据距离远近调整</a:t>
            </a:r>
            <a:r>
              <a:rPr lang="en-US" altLang="zh-CN" dirty="0" smtClean="0"/>
              <a:t>,</a:t>
            </a:r>
            <a:r>
              <a:rPr lang="zh-CN" altLang="en-US" dirty="0" smtClean="0"/>
              <a:t>基值为</a:t>
            </a:r>
            <a:r>
              <a:rPr lang="en-US" altLang="zh-CN" dirty="0" smtClean="0"/>
              <a:t>10)</a:t>
            </a:r>
            <a:endParaRPr lang="zh-CN" altLang="en-US" dirty="0"/>
          </a:p>
        </p:txBody>
      </p:sp>
    </p:spTree>
    <p:extLst>
      <p:ext uri="{BB962C8B-B14F-4D97-AF65-F5344CB8AC3E}">
        <p14:creationId xmlns:p14="http://schemas.microsoft.com/office/powerpoint/2010/main" val="1955904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结果分析</a:t>
            </a:r>
            <a:endParaRPr lang="zh-CN" altLang="en-US" dirty="0"/>
          </a:p>
        </p:txBody>
      </p:sp>
      <p:sp>
        <p:nvSpPr>
          <p:cNvPr id="2" name="内容占位符 1"/>
          <p:cNvSpPr>
            <a:spLocks noGrp="1"/>
          </p:cNvSpPr>
          <p:nvPr>
            <p:ph sz="quarter" idx="10"/>
          </p:nvPr>
        </p:nvSpPr>
        <p:spPr/>
        <p:txBody>
          <a:bodyPr/>
          <a:lstStyle/>
          <a:p>
            <a:r>
              <a:rPr lang="zh-CN" altLang="en-US" dirty="0"/>
              <a:t>本</a:t>
            </a:r>
            <a:r>
              <a:rPr lang="zh-CN" altLang="en-US" dirty="0" smtClean="0"/>
              <a:t>小组在展示</a:t>
            </a:r>
            <a:r>
              <a:rPr lang="en-US" altLang="zh-CN" dirty="0" smtClean="0"/>
              <a:t>tessellation</a:t>
            </a:r>
            <a:r>
              <a:rPr lang="zh-CN" altLang="en-US" dirty="0" smtClean="0"/>
              <a:t>效果的时候，将光栅的</a:t>
            </a:r>
            <a:r>
              <a:rPr lang="en-US" altLang="zh-CN" dirty="0" err="1" smtClean="0"/>
              <a:t>fiillmode</a:t>
            </a:r>
            <a:r>
              <a:rPr lang="zh-CN" altLang="en-US" dirty="0" smtClean="0"/>
              <a:t>改为了</a:t>
            </a:r>
            <a:r>
              <a:rPr lang="en-US" altLang="zh-CN" dirty="0" smtClean="0"/>
              <a:t>wireframe</a:t>
            </a:r>
            <a:r>
              <a:rPr lang="zh-CN" altLang="en-US" dirty="0" smtClean="0"/>
              <a:t>，使得镶嵌器输出结果更为突出</a:t>
            </a:r>
            <a:endParaRPr lang="en-US" altLang="zh-CN" dirty="0" smtClean="0"/>
          </a:p>
          <a:p>
            <a:endParaRPr lang="en-US" altLang="zh-CN" dirty="0"/>
          </a:p>
          <a:p>
            <a:r>
              <a:rPr lang="zh-CN" altLang="en-US" dirty="0" smtClean="0"/>
              <a:t>我们可以看到随着曲面细分因子不断增大，三角面片被越分越小，最后以至于和普通模式看起来几乎没有区别的状态，可以确认镶嵌器起到了强大的曲面细分作用</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42" y="2645304"/>
            <a:ext cx="5768840" cy="213378"/>
          </a:xfrm>
          <a:prstGeom prst="rect">
            <a:avLst/>
          </a:prstGeom>
        </p:spPr>
      </p:pic>
    </p:spTree>
    <p:extLst>
      <p:ext uri="{BB962C8B-B14F-4D97-AF65-F5344CB8AC3E}">
        <p14:creationId xmlns:p14="http://schemas.microsoft.com/office/powerpoint/2010/main" val="899569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渲染管线概览</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smtClean="0"/>
              <a:t>Tessellation</a:t>
            </a:r>
            <a:r>
              <a:rPr lang="zh-CN" altLang="en-US" sz="2400" dirty="0" smtClean="0"/>
              <a:t>详解</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a:t>
            </a:r>
            <a:r>
              <a:rPr lang="en-US" altLang="zh-CN" sz="2400" dirty="0" smtClean="0"/>
              <a:t>nline </a:t>
            </a:r>
            <a:r>
              <a:rPr lang="en-US" altLang="zh-CN" sz="2400" dirty="0" err="1" smtClean="0"/>
              <a:t>RayTracing</a:t>
            </a:r>
            <a:r>
              <a:rPr lang="zh-CN" altLang="en-US" sz="2400" dirty="0" smtClean="0"/>
              <a:t>详解</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不同粒度光线追踪对比</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问题与思考</a:t>
            </a:r>
            <a:endParaRPr lang="zh-CN" altLang="en-US" sz="2400" dirty="0"/>
          </a:p>
        </p:txBody>
      </p:sp>
    </p:spTree>
    <p:extLst>
      <p:ext uri="{BB962C8B-B14F-4D97-AF65-F5344CB8AC3E}">
        <p14:creationId xmlns:p14="http://schemas.microsoft.com/office/powerpoint/2010/main" val="3155251148"/>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定点光源光线追踪展示</a:t>
            </a:r>
            <a:endParaRPr lang="zh-CN" altLang="en-US" dirty="0"/>
          </a:p>
        </p:txBody>
      </p:sp>
      <p:pic>
        <p:nvPicPr>
          <p:cNvPr id="5" name="内容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13212" y="1551600"/>
            <a:ext cx="3477012" cy="2733675"/>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869" y="1551599"/>
            <a:ext cx="3469131" cy="273367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9073" y="4043788"/>
            <a:ext cx="3434927" cy="2722472"/>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043788"/>
            <a:ext cx="3449967" cy="2733675"/>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6110" y="2773078"/>
            <a:ext cx="3486971" cy="2752689"/>
          </a:xfrm>
          <a:prstGeom prst="rect">
            <a:avLst/>
          </a:prstGeom>
        </p:spPr>
      </p:pic>
    </p:spTree>
    <p:extLst>
      <p:ext uri="{BB962C8B-B14F-4D97-AF65-F5344CB8AC3E}">
        <p14:creationId xmlns:p14="http://schemas.microsoft.com/office/powerpoint/2010/main" val="3797160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结果分析</a:t>
            </a:r>
            <a:endParaRPr lang="zh-CN" altLang="en-US" dirty="0"/>
          </a:p>
        </p:txBody>
      </p:sp>
      <p:sp>
        <p:nvSpPr>
          <p:cNvPr id="2" name="内容占位符 1"/>
          <p:cNvSpPr>
            <a:spLocks noGrp="1"/>
          </p:cNvSpPr>
          <p:nvPr>
            <p:ph sz="quarter" idx="10"/>
          </p:nvPr>
        </p:nvSpPr>
        <p:spPr/>
        <p:txBody>
          <a:bodyPr/>
          <a:lstStyle/>
          <a:p>
            <a:r>
              <a:rPr lang="zh-CN" altLang="en-US" dirty="0" smtClean="0"/>
              <a:t>对于</a:t>
            </a:r>
            <a:r>
              <a:rPr lang="en-US" altLang="zh-CN" dirty="0" smtClean="0"/>
              <a:t>fixed light</a:t>
            </a:r>
            <a:r>
              <a:rPr lang="zh-CN" altLang="en-US" dirty="0" smtClean="0"/>
              <a:t>的顶点光源光线追踪，我们可以从各个角度观察光线追踪的结果</a:t>
            </a:r>
            <a:endParaRPr lang="en-US" altLang="zh-CN" dirty="0" smtClean="0"/>
          </a:p>
          <a:p>
            <a:r>
              <a:rPr lang="zh-CN" altLang="en-US" dirty="0" smtClean="0"/>
              <a:t>对于</a:t>
            </a:r>
            <a:r>
              <a:rPr lang="en-US" altLang="zh-CN" dirty="0" smtClean="0"/>
              <a:t>closet hit</a:t>
            </a:r>
            <a:r>
              <a:rPr lang="zh-CN" altLang="en-US" dirty="0" smtClean="0"/>
              <a:t>部分，我们采用的是</a:t>
            </a:r>
            <a:r>
              <a:rPr lang="en-US" altLang="zh-CN" dirty="0" smtClean="0"/>
              <a:t>Blin-</a:t>
            </a:r>
            <a:r>
              <a:rPr lang="en-US" altLang="zh-CN" dirty="0" err="1" smtClean="0"/>
              <a:t>Phong</a:t>
            </a:r>
            <a:r>
              <a:rPr lang="zh-CN" altLang="en-US" dirty="0" smtClean="0"/>
              <a:t>光照模型，由菲涅尔镜面光照与漫反射光照组成</a:t>
            </a:r>
            <a:endParaRPr lang="en-US" altLang="zh-CN" dirty="0" smtClean="0"/>
          </a:p>
          <a:p>
            <a:r>
              <a:rPr lang="zh-CN" altLang="en-US" dirty="0" smtClean="0"/>
              <a:t>对于</a:t>
            </a:r>
            <a:r>
              <a:rPr lang="en-US" altLang="zh-CN" dirty="0" smtClean="0"/>
              <a:t>miss</a:t>
            </a:r>
            <a:r>
              <a:rPr lang="zh-CN" altLang="en-US" dirty="0" smtClean="0"/>
              <a:t>部分，由于没有直接的光线</a:t>
            </a:r>
            <a:r>
              <a:rPr lang="en-US" altLang="zh-CN" dirty="0" smtClean="0"/>
              <a:t>intersection</a:t>
            </a:r>
            <a:r>
              <a:rPr lang="zh-CN" altLang="en-US" dirty="0" smtClean="0"/>
              <a:t>，这些部分就只有简单的漫反射光照，由于</a:t>
            </a:r>
            <a:r>
              <a:rPr lang="en-US" altLang="zh-CN" dirty="0" smtClean="0"/>
              <a:t>skull</a:t>
            </a:r>
            <a:r>
              <a:rPr lang="zh-CN" altLang="en-US" dirty="0" smtClean="0"/>
              <a:t>模型选择的漫反射折射率</a:t>
            </a:r>
            <a:r>
              <a:rPr lang="en-US" altLang="zh-CN" dirty="0" smtClean="0"/>
              <a:t>(albedo)</a:t>
            </a:r>
            <a:r>
              <a:rPr lang="zh-CN" altLang="en-US" dirty="0" smtClean="0"/>
              <a:t>在每个三角形面片上都相同，所以</a:t>
            </a:r>
            <a:r>
              <a:rPr lang="en-US" altLang="zh-CN" dirty="0" smtClean="0"/>
              <a:t>miss</a:t>
            </a:r>
            <a:r>
              <a:rPr lang="zh-CN" altLang="en-US" dirty="0" smtClean="0"/>
              <a:t>部分呈现出一种相同的颜色状态</a:t>
            </a:r>
            <a:endParaRPr lang="en-US" altLang="zh-CN" dirty="0"/>
          </a:p>
        </p:txBody>
      </p:sp>
    </p:spTree>
    <p:extLst>
      <p:ext uri="{BB962C8B-B14F-4D97-AF65-F5344CB8AC3E}">
        <p14:creationId xmlns:p14="http://schemas.microsoft.com/office/powerpoint/2010/main" val="263711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Per Vertex </a:t>
            </a:r>
            <a:r>
              <a:rPr lang="en-US" altLang="zh-CN" dirty="0" err="1" smtClean="0"/>
              <a:t>RayTracing</a:t>
            </a:r>
            <a:endParaRPr lang="zh-CN" altLang="en-US" dirty="0"/>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45552" y="1852979"/>
            <a:ext cx="6269108" cy="4921250"/>
          </a:xfrm>
        </p:spPr>
      </p:pic>
    </p:spTree>
    <p:extLst>
      <p:ext uri="{BB962C8B-B14F-4D97-AF65-F5344CB8AC3E}">
        <p14:creationId xmlns:p14="http://schemas.microsoft.com/office/powerpoint/2010/main" val="198208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Per Pixel </a:t>
            </a:r>
            <a:r>
              <a:rPr lang="en-US" altLang="zh-CN" dirty="0" err="1" smtClean="0"/>
              <a:t>RayTracing</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205" y="1859267"/>
            <a:ext cx="6211801" cy="4917157"/>
          </a:xfrm>
          <a:prstGeom prst="rect">
            <a:avLst/>
          </a:prstGeom>
        </p:spPr>
      </p:pic>
    </p:spTree>
    <p:extLst>
      <p:ext uri="{BB962C8B-B14F-4D97-AF65-F5344CB8AC3E}">
        <p14:creationId xmlns:p14="http://schemas.microsoft.com/office/powerpoint/2010/main" val="67838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Per Tessellated </a:t>
            </a:r>
            <a:r>
              <a:rPr lang="en-US" altLang="zh-CN" dirty="0"/>
              <a:t>Vertex </a:t>
            </a:r>
            <a:r>
              <a:rPr lang="en-US" altLang="zh-CN" dirty="0" err="1"/>
              <a:t>RayTracing</a:t>
            </a:r>
            <a:r>
              <a:rPr lang="en-US" altLang="zh-CN" dirty="0"/>
              <a:t> (</a:t>
            </a:r>
            <a:r>
              <a:rPr lang="zh-CN" altLang="en-US" dirty="0"/>
              <a:t>根据距离远近调整</a:t>
            </a:r>
            <a:r>
              <a:rPr lang="en-US" altLang="zh-CN" dirty="0"/>
              <a:t>,</a:t>
            </a:r>
            <a:r>
              <a:rPr lang="zh-CN" altLang="en-US" dirty="0"/>
              <a:t>基值为</a:t>
            </a:r>
            <a:r>
              <a:rPr lang="en-US" altLang="zh-CN" dirty="0" smtClean="0"/>
              <a:t>1)</a:t>
            </a:r>
            <a:endParaRPr lang="zh-CN" altLang="en-US" dirty="0"/>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74735" y="1852980"/>
            <a:ext cx="6210741" cy="4921250"/>
          </a:xfrm>
          <a:prstGeom prst="rect">
            <a:avLst/>
          </a:prstGeom>
        </p:spPr>
      </p:pic>
    </p:spTree>
    <p:extLst>
      <p:ext uri="{BB962C8B-B14F-4D97-AF65-F5344CB8AC3E}">
        <p14:creationId xmlns:p14="http://schemas.microsoft.com/office/powerpoint/2010/main" val="239326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Per Tessellated Vertex </a:t>
            </a:r>
            <a:r>
              <a:rPr lang="en-US" altLang="zh-CN" dirty="0" err="1"/>
              <a:t>RayTracing</a:t>
            </a:r>
            <a:r>
              <a:rPr lang="en-US" altLang="zh-CN" dirty="0"/>
              <a:t> (</a:t>
            </a:r>
            <a:r>
              <a:rPr lang="zh-CN" altLang="en-US" dirty="0"/>
              <a:t>根据距离远近调整</a:t>
            </a:r>
            <a:r>
              <a:rPr lang="en-US" altLang="zh-CN" dirty="0"/>
              <a:t>,</a:t>
            </a:r>
            <a:r>
              <a:rPr lang="zh-CN" altLang="en-US" dirty="0"/>
              <a:t>基值</a:t>
            </a:r>
            <a:r>
              <a:rPr lang="zh-CN" altLang="en-US" dirty="0" smtClean="0"/>
              <a:t>为</a:t>
            </a:r>
            <a:r>
              <a:rPr lang="en-US" altLang="zh-CN" dirty="0"/>
              <a:t>5</a:t>
            </a:r>
            <a:r>
              <a:rPr lang="en-US" altLang="zh-CN" dirty="0" smtClean="0"/>
              <a:t>)</a:t>
            </a:r>
            <a:endParaRPr lang="zh-CN" altLang="en-US" dirty="0"/>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63731" y="1852979"/>
            <a:ext cx="6232750" cy="4921250"/>
          </a:xfrm>
          <a:prstGeom prst="rect">
            <a:avLst/>
          </a:prstGeom>
        </p:spPr>
      </p:pic>
    </p:spTree>
    <p:extLst>
      <p:ext uri="{BB962C8B-B14F-4D97-AF65-F5344CB8AC3E}">
        <p14:creationId xmlns:p14="http://schemas.microsoft.com/office/powerpoint/2010/main" val="2123965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Per Tessellated Vertex </a:t>
            </a:r>
            <a:r>
              <a:rPr lang="en-US" altLang="zh-CN" dirty="0" err="1"/>
              <a:t>RayTracing</a:t>
            </a:r>
            <a:r>
              <a:rPr lang="en-US" altLang="zh-CN" dirty="0"/>
              <a:t> (</a:t>
            </a:r>
            <a:r>
              <a:rPr lang="zh-CN" altLang="en-US" dirty="0"/>
              <a:t>根据距离远近调整</a:t>
            </a:r>
            <a:r>
              <a:rPr lang="en-US" altLang="zh-CN" dirty="0"/>
              <a:t>,</a:t>
            </a:r>
            <a:r>
              <a:rPr lang="zh-CN" altLang="en-US" dirty="0"/>
              <a:t>基值为</a:t>
            </a:r>
            <a:r>
              <a:rPr lang="en-US" altLang="zh-CN" dirty="0"/>
              <a:t>10)</a:t>
            </a:r>
            <a:endParaRPr lang="zh-CN" altLang="en-US" dirty="0"/>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51240" y="1852979"/>
            <a:ext cx="6257732" cy="4921250"/>
          </a:xfrm>
          <a:prstGeom prst="rect">
            <a:avLst/>
          </a:prstGeom>
        </p:spPr>
      </p:pic>
    </p:spTree>
    <p:extLst>
      <p:ext uri="{BB962C8B-B14F-4D97-AF65-F5344CB8AC3E}">
        <p14:creationId xmlns:p14="http://schemas.microsoft.com/office/powerpoint/2010/main" val="3908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渲染质量分析</a:t>
            </a:r>
            <a:endParaRPr lang="zh-CN" altLang="en-US" dirty="0"/>
          </a:p>
        </p:txBody>
      </p:sp>
      <p:sp>
        <p:nvSpPr>
          <p:cNvPr id="2" name="内容占位符 1"/>
          <p:cNvSpPr>
            <a:spLocks noGrp="1"/>
          </p:cNvSpPr>
          <p:nvPr>
            <p:ph sz="quarter" idx="10"/>
          </p:nvPr>
        </p:nvSpPr>
        <p:spPr/>
        <p:txBody>
          <a:bodyPr/>
          <a:lstStyle/>
          <a:p>
            <a:r>
              <a:rPr lang="zh-CN" altLang="en-US" dirty="0" smtClean="0"/>
              <a:t>上述图像在不同光追粒度下，通过</a:t>
            </a:r>
            <a:r>
              <a:rPr lang="en-US" altLang="zh-CN" dirty="0" smtClean="0"/>
              <a:t>camera based ray</a:t>
            </a:r>
            <a:r>
              <a:rPr lang="zh-CN" altLang="en-US" dirty="0" smtClean="0"/>
              <a:t>展示的效果图</a:t>
            </a:r>
            <a:endParaRPr lang="en-US" altLang="zh-CN" dirty="0" smtClean="0"/>
          </a:p>
          <a:p>
            <a:r>
              <a:rPr lang="zh-CN" altLang="en-US" dirty="0" smtClean="0"/>
              <a:t>我们不难看出，当我们在</a:t>
            </a:r>
            <a:r>
              <a:rPr lang="en-US" altLang="zh-CN" dirty="0" smtClean="0"/>
              <a:t>per vertex</a:t>
            </a:r>
            <a:r>
              <a:rPr lang="zh-CN" altLang="en-US" dirty="0" smtClean="0"/>
              <a:t>粒度上进行光追时展现的真实性不如</a:t>
            </a:r>
            <a:r>
              <a:rPr lang="en-US" altLang="zh-CN" dirty="0"/>
              <a:t>per pixel</a:t>
            </a:r>
            <a:r>
              <a:rPr lang="zh-CN" altLang="en-US" dirty="0" smtClean="0"/>
              <a:t>粒度，</a:t>
            </a:r>
            <a:r>
              <a:rPr lang="en-US" altLang="zh-CN" dirty="0"/>
              <a:t> per </a:t>
            </a:r>
            <a:r>
              <a:rPr lang="en-US" altLang="zh-CN" dirty="0" smtClean="0"/>
              <a:t>vertex</a:t>
            </a:r>
            <a:r>
              <a:rPr lang="zh-CN" altLang="en-US" dirty="0" smtClean="0"/>
              <a:t>在很多亮斑部分呈现较为明显的线性插值效果更为平滑地过渡，而</a:t>
            </a:r>
            <a:r>
              <a:rPr lang="en-US" altLang="zh-CN" dirty="0"/>
              <a:t>per </a:t>
            </a:r>
            <a:r>
              <a:rPr lang="en-US" altLang="zh-CN" dirty="0" smtClean="0"/>
              <a:t>pixel</a:t>
            </a:r>
            <a:r>
              <a:rPr lang="zh-CN" altLang="en-US" dirty="0" smtClean="0"/>
              <a:t>则更好地体现了</a:t>
            </a:r>
            <a:r>
              <a:rPr lang="en-US" altLang="zh-CN" dirty="0" smtClean="0"/>
              <a:t>skull</a:t>
            </a:r>
            <a:r>
              <a:rPr lang="zh-CN" altLang="en-US" dirty="0" smtClean="0"/>
              <a:t>模型的凹凸形态，光斑呈现更加不规则的形态。</a:t>
            </a:r>
            <a:endParaRPr lang="en-US" altLang="zh-CN" dirty="0" smtClean="0"/>
          </a:p>
          <a:p>
            <a:r>
              <a:rPr lang="zh-CN" altLang="en-US" dirty="0" smtClean="0"/>
              <a:t>在</a:t>
            </a:r>
            <a:r>
              <a:rPr lang="en-US" altLang="zh-CN" dirty="0" smtClean="0"/>
              <a:t>tessellation</a:t>
            </a:r>
            <a:r>
              <a:rPr lang="zh-CN" altLang="en-US" dirty="0"/>
              <a:t> </a:t>
            </a:r>
            <a:r>
              <a:rPr lang="en-US" altLang="zh-CN" dirty="0" smtClean="0"/>
              <a:t>stage</a:t>
            </a:r>
            <a:r>
              <a:rPr lang="zh-CN" altLang="en-US" dirty="0" smtClean="0"/>
              <a:t>进行光线追踪时产生的结果与细分曲面因子有很大关系，越小越接近</a:t>
            </a:r>
            <a:r>
              <a:rPr lang="en-US" altLang="zh-CN" dirty="0"/>
              <a:t>per </a:t>
            </a:r>
            <a:r>
              <a:rPr lang="en-US" altLang="zh-CN" dirty="0" smtClean="0"/>
              <a:t>vertex</a:t>
            </a:r>
            <a:r>
              <a:rPr lang="zh-CN" altLang="en-US" dirty="0" smtClean="0"/>
              <a:t>粒度，越大越接近</a:t>
            </a:r>
            <a:r>
              <a:rPr lang="en-US" altLang="zh-CN" dirty="0"/>
              <a:t>per </a:t>
            </a:r>
            <a:r>
              <a:rPr lang="en-US" altLang="zh-CN" dirty="0" smtClean="0"/>
              <a:t>pixel</a:t>
            </a:r>
            <a:r>
              <a:rPr lang="zh-CN" altLang="en-US" dirty="0" smtClean="0"/>
              <a:t>粒度</a:t>
            </a:r>
            <a:endParaRPr lang="en-US" altLang="zh-CN" dirty="0" smtClean="0"/>
          </a:p>
        </p:txBody>
      </p:sp>
    </p:spTree>
    <p:extLst>
      <p:ext uri="{BB962C8B-B14F-4D97-AF65-F5344CB8AC3E}">
        <p14:creationId xmlns:p14="http://schemas.microsoft.com/office/powerpoint/2010/main" val="910972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帧率分析</a:t>
            </a:r>
            <a:endParaRPr lang="zh-CN" altLang="en-US" dirty="0"/>
          </a:p>
        </p:txBody>
      </p:sp>
      <p:sp>
        <p:nvSpPr>
          <p:cNvPr id="2" name="内容占位符 1"/>
          <p:cNvSpPr>
            <a:spLocks noGrp="1"/>
          </p:cNvSpPr>
          <p:nvPr>
            <p:ph sz="quarter" idx="10"/>
          </p:nvPr>
        </p:nvSpPr>
        <p:spPr/>
        <p:txBody>
          <a:bodyPr/>
          <a:lstStyle/>
          <a:p>
            <a:r>
              <a:rPr lang="en-US" altLang="zh-CN" dirty="0" smtClean="0"/>
              <a:t>per vertex</a:t>
            </a:r>
            <a:r>
              <a:rPr lang="zh-CN" altLang="en-US" dirty="0" smtClean="0"/>
              <a:t>能够稳定保持</a:t>
            </a:r>
            <a:r>
              <a:rPr lang="en-US" altLang="zh-CN" dirty="0" smtClean="0"/>
              <a:t>60</a:t>
            </a:r>
            <a:r>
              <a:rPr lang="zh-CN" altLang="en-US" dirty="0" smtClean="0"/>
              <a:t>帧及以上的状态</a:t>
            </a:r>
            <a:endParaRPr lang="en-US" altLang="zh-CN" dirty="0" smtClean="0"/>
          </a:p>
          <a:p>
            <a:r>
              <a:rPr lang="en-US" altLang="zh-CN" dirty="0" smtClean="0"/>
              <a:t>per pixel</a:t>
            </a:r>
            <a:r>
              <a:rPr lang="zh-CN" altLang="en-US" dirty="0" smtClean="0"/>
              <a:t>则能保持</a:t>
            </a:r>
            <a:r>
              <a:rPr lang="en-US" altLang="zh-CN" dirty="0" smtClean="0"/>
              <a:t>50-60</a:t>
            </a:r>
            <a:r>
              <a:rPr lang="zh-CN" altLang="en-US" dirty="0" smtClean="0"/>
              <a:t>帧的状态</a:t>
            </a:r>
            <a:endParaRPr lang="en-US" altLang="zh-CN" dirty="0" smtClean="0"/>
          </a:p>
          <a:p>
            <a:r>
              <a:rPr lang="en-US" altLang="zh-CN" dirty="0" smtClean="0"/>
              <a:t>per tessellated vertex</a:t>
            </a:r>
            <a:r>
              <a:rPr lang="zh-CN" altLang="en-US" dirty="0" smtClean="0"/>
              <a:t>在基值为</a:t>
            </a:r>
            <a:r>
              <a:rPr lang="en-US" altLang="zh-CN" dirty="0" smtClean="0"/>
              <a:t>1</a:t>
            </a:r>
            <a:r>
              <a:rPr lang="zh-CN" altLang="en-US" dirty="0" smtClean="0"/>
              <a:t>时</a:t>
            </a:r>
            <a:r>
              <a:rPr lang="zh-CN" altLang="en-US" dirty="0"/>
              <a:t>保持</a:t>
            </a:r>
            <a:r>
              <a:rPr lang="en-US" altLang="zh-CN" dirty="0"/>
              <a:t>60</a:t>
            </a:r>
            <a:r>
              <a:rPr lang="zh-CN" altLang="en-US" dirty="0"/>
              <a:t>帧及以上的</a:t>
            </a:r>
            <a:r>
              <a:rPr lang="zh-CN" altLang="en-US" dirty="0" smtClean="0"/>
              <a:t>状态</a:t>
            </a:r>
            <a:endParaRPr lang="en-US" altLang="zh-CN" dirty="0" smtClean="0"/>
          </a:p>
          <a:p>
            <a:r>
              <a:rPr lang="en-US" altLang="zh-CN" dirty="0"/>
              <a:t>per tessellated vertex</a:t>
            </a:r>
            <a:r>
              <a:rPr lang="zh-CN" altLang="en-US" dirty="0"/>
              <a:t>在基值</a:t>
            </a:r>
            <a:r>
              <a:rPr lang="zh-CN" altLang="en-US" dirty="0" smtClean="0"/>
              <a:t>为</a:t>
            </a:r>
            <a:r>
              <a:rPr lang="en-US" altLang="zh-CN" dirty="0" smtClean="0"/>
              <a:t>5</a:t>
            </a:r>
            <a:r>
              <a:rPr lang="zh-CN" altLang="en-US" dirty="0" smtClean="0"/>
              <a:t>时在</a:t>
            </a:r>
            <a:r>
              <a:rPr lang="en-US" altLang="zh-CN" dirty="0" smtClean="0"/>
              <a:t>20-30</a:t>
            </a:r>
            <a:r>
              <a:rPr lang="zh-CN" altLang="en-US" dirty="0" smtClean="0"/>
              <a:t>帧的状态</a:t>
            </a:r>
            <a:endParaRPr lang="en-US" altLang="zh-CN" dirty="0" smtClean="0"/>
          </a:p>
          <a:p>
            <a:r>
              <a:rPr lang="en-US" altLang="zh-CN" dirty="0"/>
              <a:t>per tessellated vertex</a:t>
            </a:r>
            <a:r>
              <a:rPr lang="zh-CN" altLang="en-US" dirty="0"/>
              <a:t>在基值</a:t>
            </a:r>
            <a:r>
              <a:rPr lang="zh-CN" altLang="en-US" dirty="0" smtClean="0"/>
              <a:t>为</a:t>
            </a:r>
            <a:r>
              <a:rPr lang="en-US" altLang="zh-CN" dirty="0" smtClean="0"/>
              <a:t>10</a:t>
            </a:r>
            <a:r>
              <a:rPr lang="zh-CN" altLang="en-US" dirty="0" smtClean="0"/>
              <a:t>的时候仅能保持个位帧数状态</a:t>
            </a:r>
            <a:endParaRPr lang="zh-CN" altLang="en-US" dirty="0"/>
          </a:p>
        </p:txBody>
      </p:sp>
    </p:spTree>
    <p:extLst>
      <p:ext uri="{BB962C8B-B14F-4D97-AF65-F5344CB8AC3E}">
        <p14:creationId xmlns:p14="http://schemas.microsoft.com/office/powerpoint/2010/main" val="3566611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渲染管线概览</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Tessellation</a:t>
            </a:r>
            <a:r>
              <a:rPr lang="zh-CN" altLang="en-US" sz="2400" dirty="0"/>
              <a:t>详解</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Inline </a:t>
            </a:r>
            <a:r>
              <a:rPr lang="en-US" altLang="zh-CN" sz="2400" dirty="0" err="1"/>
              <a:t>RayTracing</a:t>
            </a:r>
            <a:r>
              <a:rPr lang="zh-CN" altLang="en-US" sz="2400" dirty="0"/>
              <a:t>详解</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不同粒度光线追踪对比</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问题与思考</a:t>
            </a:r>
          </a:p>
        </p:txBody>
      </p:sp>
    </p:spTree>
    <p:extLst>
      <p:ext uri="{BB962C8B-B14F-4D97-AF65-F5344CB8AC3E}">
        <p14:creationId xmlns:p14="http://schemas.microsoft.com/office/powerpoint/2010/main" val="208525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830997"/>
          </a:xfrm>
          <a:prstGeom prst="rect">
            <a:avLst/>
          </a:prstGeom>
          <a:noFill/>
        </p:spPr>
        <p:txBody>
          <a:bodyPr wrap="square" rtlCol="0">
            <a:spAutoFit/>
          </a:bodyPr>
          <a:lstStyle/>
          <a:p>
            <a:r>
              <a:rPr lang="zh-CN" altLang="en-US" sz="2400" dirty="0"/>
              <a:t>渲染管线概览</a:t>
            </a:r>
          </a:p>
          <a:p>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Tessellation</a:t>
            </a:r>
            <a:r>
              <a:rPr lang="zh-CN" altLang="en-US" sz="2400" dirty="0"/>
              <a:t>详解</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Inline </a:t>
            </a:r>
            <a:r>
              <a:rPr lang="en-US" altLang="zh-CN" sz="2400" dirty="0" err="1"/>
              <a:t>RayTracing</a:t>
            </a:r>
            <a:r>
              <a:rPr lang="zh-CN" altLang="en-US" sz="2400" dirty="0"/>
              <a:t>详解</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不同粒度光线追踪对比</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问题与思考</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a:t>
            </a:r>
            <a:r>
              <a:rPr lang="en-US" altLang="zh-CN" dirty="0" smtClean="0"/>
              <a:t>1</a:t>
            </a:r>
            <a:r>
              <a:rPr lang="zh-CN" altLang="en-US" dirty="0" smtClean="0"/>
              <a:t>）由于</a:t>
            </a:r>
            <a:r>
              <a:rPr lang="en-US" altLang="zh-CN" dirty="0" smtClean="0"/>
              <a:t>DirectX12</a:t>
            </a:r>
            <a:r>
              <a:rPr lang="zh-CN" altLang="en-US" dirty="0" smtClean="0"/>
              <a:t>为追求模块化等指标，将大部分的工作放置在</a:t>
            </a:r>
            <a:r>
              <a:rPr lang="en-US" altLang="zh-CN" dirty="0" err="1" smtClean="0"/>
              <a:t>OnInit</a:t>
            </a:r>
            <a:r>
              <a:rPr lang="zh-CN" altLang="en-US" dirty="0" smtClean="0"/>
              <a:t>部分，入门该</a:t>
            </a:r>
            <a:r>
              <a:rPr lang="en-US" altLang="zh-CN" dirty="0" smtClean="0"/>
              <a:t>API</a:t>
            </a:r>
            <a:r>
              <a:rPr lang="zh-CN" altLang="en-US" dirty="0" smtClean="0"/>
              <a:t>花费的时间较长</a:t>
            </a:r>
            <a:endParaRPr lang="en-US" altLang="zh-CN" dirty="0" smtClean="0"/>
          </a:p>
          <a:p>
            <a:r>
              <a:rPr lang="zh-CN" altLang="en-US" dirty="0" smtClean="0"/>
              <a:t>（</a:t>
            </a:r>
            <a:r>
              <a:rPr lang="en-US" altLang="zh-CN" dirty="0" smtClean="0"/>
              <a:t>2</a:t>
            </a:r>
            <a:r>
              <a:rPr lang="zh-CN" altLang="en-US" dirty="0" smtClean="0"/>
              <a:t>）不同于建立传统的渲染管线，可以在完成各项资源对象的定义后一并关闭</a:t>
            </a:r>
            <a:r>
              <a:rPr lang="en-US" altLang="zh-CN" dirty="0" err="1" smtClean="0"/>
              <a:t>commandList</a:t>
            </a:r>
            <a:r>
              <a:rPr lang="zh-CN" altLang="en-US" dirty="0" smtClean="0"/>
              <a:t>进行命令执行，在</a:t>
            </a:r>
            <a:r>
              <a:rPr lang="en-US" altLang="zh-CN" dirty="0" err="1" smtClean="0"/>
              <a:t>init</a:t>
            </a:r>
            <a:r>
              <a:rPr lang="zh-CN" altLang="en-US" dirty="0" smtClean="0"/>
              <a:t>中加入</a:t>
            </a:r>
            <a:r>
              <a:rPr lang="en-US" altLang="zh-CN" dirty="0" smtClean="0"/>
              <a:t>Acceleration Structure</a:t>
            </a:r>
            <a:r>
              <a:rPr lang="zh-CN" altLang="en-US" dirty="0" smtClean="0"/>
              <a:t>的建立需要首先完成</a:t>
            </a:r>
            <a:r>
              <a:rPr lang="en-US" altLang="zh-CN" dirty="0" err="1"/>
              <a:t>commandList</a:t>
            </a:r>
            <a:r>
              <a:rPr lang="zh-CN" altLang="en-US" dirty="0" smtClean="0"/>
              <a:t>已有命令的执行并清空，准备</a:t>
            </a:r>
            <a:r>
              <a:rPr lang="en-US" altLang="zh-CN" dirty="0" smtClean="0"/>
              <a:t>AS</a:t>
            </a:r>
            <a:r>
              <a:rPr lang="zh-CN" altLang="en-US" dirty="0" smtClean="0"/>
              <a:t>的建立，这导致了我们一开始测试时的结果不正确</a:t>
            </a:r>
            <a:endParaRPr lang="en-US" altLang="zh-CN" dirty="0" smtClean="0"/>
          </a:p>
          <a:p>
            <a:r>
              <a:rPr lang="zh-CN" altLang="en-US" dirty="0" smtClean="0"/>
              <a:t>（</a:t>
            </a:r>
            <a:r>
              <a:rPr lang="en-US" altLang="zh-CN" dirty="0" smtClean="0"/>
              <a:t>3</a:t>
            </a:r>
            <a:r>
              <a:rPr lang="zh-CN" altLang="en-US" dirty="0" smtClean="0"/>
              <a:t>）我们在实现过程中发现，即使采用相同的</a:t>
            </a:r>
            <a:r>
              <a:rPr lang="en-US" altLang="zh-CN" dirty="0" smtClean="0"/>
              <a:t>tessellation</a:t>
            </a:r>
            <a:r>
              <a:rPr lang="zh-CN" altLang="en-US" dirty="0" smtClean="0"/>
              <a:t>策略，在正式运行的时候，</a:t>
            </a:r>
            <a:r>
              <a:rPr lang="en-US" altLang="zh-CN" dirty="0" smtClean="0"/>
              <a:t>per tessellated vertex raytracing</a:t>
            </a:r>
            <a:r>
              <a:rPr lang="zh-CN" altLang="en-US" dirty="0" smtClean="0"/>
              <a:t>其帧数相较另外两者低很多，产生的</a:t>
            </a:r>
            <a:r>
              <a:rPr lang="en-US" altLang="zh-CN" dirty="0" smtClean="0"/>
              <a:t>GPU</a:t>
            </a:r>
            <a:r>
              <a:rPr lang="zh-CN" altLang="en-US" dirty="0" smtClean="0"/>
              <a:t>负担尤其显著</a:t>
            </a:r>
            <a:endParaRPr lang="en-US" altLang="zh-CN" dirty="0"/>
          </a:p>
        </p:txBody>
      </p:sp>
      <p:sp>
        <p:nvSpPr>
          <p:cNvPr id="4" name="标题 3"/>
          <p:cNvSpPr>
            <a:spLocks noGrp="1"/>
          </p:cNvSpPr>
          <p:nvPr>
            <p:ph type="title"/>
          </p:nvPr>
        </p:nvSpPr>
        <p:spPr/>
        <p:txBody>
          <a:bodyPr/>
          <a:lstStyle/>
          <a:p>
            <a:r>
              <a:rPr lang="zh-CN" altLang="en-US" dirty="0" smtClean="0"/>
              <a:t>项目进行中遇到的主要问题</a:t>
            </a:r>
            <a:endParaRPr lang="zh-CN" altLang="en-US" dirty="0"/>
          </a:p>
        </p:txBody>
      </p:sp>
    </p:spTree>
    <p:extLst>
      <p:ext uri="{BB962C8B-B14F-4D97-AF65-F5344CB8AC3E}">
        <p14:creationId xmlns:p14="http://schemas.microsoft.com/office/powerpoint/2010/main" val="240792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a:t>
            </a:r>
            <a:r>
              <a:rPr lang="en-US" altLang="zh-CN" dirty="0" smtClean="0"/>
              <a:t>1</a:t>
            </a:r>
            <a:r>
              <a:rPr lang="zh-CN" altLang="en-US" dirty="0" smtClean="0"/>
              <a:t>）一个几何体在世界空间中必然会有部分面片没有出现或被遮挡在相机视角以外，对这些不可见面元进行细分实际上是一种资源浪费，因为这并不会对最终显示的图像产生任何影响</a:t>
            </a:r>
            <a:endParaRPr lang="en-US" altLang="zh-CN" dirty="0" smtClean="0"/>
          </a:p>
          <a:p>
            <a:r>
              <a:rPr lang="zh-CN" altLang="en-US" dirty="0" smtClean="0"/>
              <a:t>（</a:t>
            </a:r>
            <a:r>
              <a:rPr lang="en-US" altLang="zh-CN" dirty="0" smtClean="0"/>
              <a:t>2</a:t>
            </a:r>
            <a:r>
              <a:rPr lang="zh-CN" altLang="en-US" dirty="0" smtClean="0"/>
              <a:t>）每一个由镶嵌器输出的三角其内部的</a:t>
            </a:r>
            <a:r>
              <a:rPr lang="zh-CN" altLang="en-US" dirty="0"/>
              <a:t>顶点</a:t>
            </a:r>
            <a:r>
              <a:rPr lang="zh-CN" altLang="en-US" dirty="0" smtClean="0"/>
              <a:t>都会调用</a:t>
            </a:r>
            <a:r>
              <a:rPr lang="en-US" altLang="zh-CN" dirty="0" smtClean="0"/>
              <a:t>Domain </a:t>
            </a:r>
            <a:r>
              <a:rPr lang="en-US" altLang="zh-CN" dirty="0" err="1" smtClean="0"/>
              <a:t>Shader</a:t>
            </a:r>
            <a:r>
              <a:rPr lang="zh-CN" altLang="en-US" dirty="0" smtClean="0"/>
              <a:t>，而这会导致在两面片连接处的顶点被多次重复处理，产生重复计算的资源浪费</a:t>
            </a:r>
            <a:endParaRPr lang="en-US" altLang="zh-CN" dirty="0" smtClean="0"/>
          </a:p>
          <a:p>
            <a:r>
              <a:rPr lang="zh-CN" altLang="en-US" dirty="0" smtClean="0"/>
              <a:t>（</a:t>
            </a:r>
            <a:r>
              <a:rPr lang="en-US" altLang="zh-CN" dirty="0" smtClean="0"/>
              <a:t>3</a:t>
            </a:r>
            <a:r>
              <a:rPr lang="zh-CN" altLang="en-US" dirty="0" smtClean="0"/>
              <a:t>）在</a:t>
            </a:r>
            <a:r>
              <a:rPr lang="en-US" altLang="zh-CN" dirty="0" smtClean="0"/>
              <a:t>PS</a:t>
            </a:r>
            <a:r>
              <a:rPr lang="zh-CN" altLang="en-US" dirty="0" smtClean="0"/>
              <a:t>与</a:t>
            </a:r>
            <a:r>
              <a:rPr lang="en-US" altLang="zh-CN" dirty="0" smtClean="0"/>
              <a:t>VS</a:t>
            </a:r>
            <a:r>
              <a:rPr lang="zh-CN" altLang="en-US" dirty="0" smtClean="0"/>
              <a:t>中，两者被调用的次数虽然可能也非常高，但是不会出现重复处理，且</a:t>
            </a:r>
            <a:r>
              <a:rPr lang="en-US" altLang="zh-CN" dirty="0" smtClean="0"/>
              <a:t>DirectX12</a:t>
            </a:r>
            <a:r>
              <a:rPr lang="zh-CN" altLang="en-US" dirty="0" smtClean="0"/>
              <a:t>采取了一些诸如顶点剔除的优化，所以不会出现明显的掉帧现象，在</a:t>
            </a:r>
            <a:r>
              <a:rPr lang="en-US" altLang="zh-CN" dirty="0" smtClean="0"/>
              <a:t>GPU</a:t>
            </a:r>
            <a:r>
              <a:rPr lang="zh-CN" altLang="en-US" dirty="0" smtClean="0"/>
              <a:t>承受范围内</a:t>
            </a:r>
            <a:endParaRPr lang="en-US" altLang="zh-CN" dirty="0"/>
          </a:p>
        </p:txBody>
      </p:sp>
      <p:sp>
        <p:nvSpPr>
          <p:cNvPr id="4" name="标题 3"/>
          <p:cNvSpPr>
            <a:spLocks noGrp="1"/>
          </p:cNvSpPr>
          <p:nvPr>
            <p:ph type="title"/>
          </p:nvPr>
        </p:nvSpPr>
        <p:spPr/>
        <p:txBody>
          <a:bodyPr/>
          <a:lstStyle/>
          <a:p>
            <a:r>
              <a:rPr lang="en-US" altLang="zh-CN" dirty="0" smtClean="0"/>
              <a:t>Per Tessellated Vertex</a:t>
            </a:r>
            <a:r>
              <a:rPr lang="zh-CN" altLang="en-US" dirty="0" smtClean="0"/>
              <a:t>帧率低下原因思考</a:t>
            </a:r>
            <a:endParaRPr lang="zh-CN" altLang="en-US" dirty="0"/>
          </a:p>
        </p:txBody>
      </p:sp>
    </p:spTree>
    <p:extLst>
      <p:ext uri="{BB962C8B-B14F-4D97-AF65-F5344CB8AC3E}">
        <p14:creationId xmlns:p14="http://schemas.microsoft.com/office/powerpoint/2010/main" val="747463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6" y="1668093"/>
            <a:ext cx="5075310" cy="4921498"/>
          </a:xfrm>
        </p:spPr>
        <p:txBody>
          <a:bodyPr>
            <a:normAutofit lnSpcReduction="10000"/>
          </a:bodyPr>
          <a:lstStyle/>
          <a:p>
            <a:pPr>
              <a:lnSpc>
                <a:spcPct val="150000"/>
              </a:lnSpc>
            </a:pPr>
            <a:r>
              <a:rPr lang="zh-CN" altLang="en-US" dirty="0" smtClean="0"/>
              <a:t>传统渲染管线根据不同的</a:t>
            </a:r>
            <a:r>
              <a:rPr lang="en-US" altLang="zh-CN" dirty="0" err="1" smtClean="0"/>
              <a:t>shader</a:t>
            </a:r>
            <a:r>
              <a:rPr lang="en-US" altLang="zh-CN" dirty="0" smtClean="0"/>
              <a:t> stage</a:t>
            </a:r>
            <a:r>
              <a:rPr lang="zh-CN" altLang="en-US" dirty="0" smtClean="0"/>
              <a:t>，在经过</a:t>
            </a:r>
            <a:r>
              <a:rPr lang="en-US" altLang="zh-CN" dirty="0" smtClean="0"/>
              <a:t>Input Assembler(IA)</a:t>
            </a:r>
            <a:r>
              <a:rPr lang="zh-CN" altLang="en-US" dirty="0" smtClean="0"/>
              <a:t>输入之后，可以粗略划分为几个不同的</a:t>
            </a:r>
            <a:r>
              <a:rPr lang="en-US" altLang="zh-CN" dirty="0" err="1" smtClean="0"/>
              <a:t>shader</a:t>
            </a:r>
            <a:r>
              <a:rPr lang="zh-CN" altLang="en-US" dirty="0" smtClean="0"/>
              <a:t>，分别为顶点着色器</a:t>
            </a:r>
            <a:r>
              <a:rPr lang="en-US" altLang="zh-CN" dirty="0" smtClean="0"/>
              <a:t>(VS)</a:t>
            </a:r>
            <a:r>
              <a:rPr lang="zh-CN" altLang="en-US" dirty="0" smtClean="0"/>
              <a:t>、几何着色器</a:t>
            </a:r>
            <a:r>
              <a:rPr lang="en-US" altLang="zh-CN" dirty="0" smtClean="0"/>
              <a:t>(GS)</a:t>
            </a:r>
            <a:r>
              <a:rPr lang="zh-CN" altLang="en-US" dirty="0" smtClean="0"/>
              <a:t>、计算着色器</a:t>
            </a:r>
            <a:r>
              <a:rPr lang="en-US" altLang="zh-CN" dirty="0" smtClean="0"/>
              <a:t>(CS)</a:t>
            </a:r>
            <a:r>
              <a:rPr lang="zh-CN" altLang="en-US" dirty="0" smtClean="0"/>
              <a:t>、像素着色器</a:t>
            </a:r>
            <a:r>
              <a:rPr lang="en-US" altLang="zh-CN" dirty="0" smtClean="0"/>
              <a:t>(PS)</a:t>
            </a:r>
            <a:r>
              <a:rPr lang="zh-CN" altLang="en-US" dirty="0"/>
              <a:t>、</a:t>
            </a:r>
            <a:r>
              <a:rPr lang="zh-CN" altLang="en-US" dirty="0" smtClean="0"/>
              <a:t>曲面细分</a:t>
            </a:r>
            <a:r>
              <a:rPr lang="en-US" altLang="zh-CN" dirty="0" smtClean="0"/>
              <a:t>(Tessellation)</a:t>
            </a:r>
            <a:r>
              <a:rPr lang="zh-CN" altLang="en-US" dirty="0" smtClean="0"/>
              <a:t>所对应的外壳着色器</a:t>
            </a:r>
            <a:r>
              <a:rPr lang="en-US" altLang="zh-CN" dirty="0" smtClean="0"/>
              <a:t>(HS)</a:t>
            </a:r>
            <a:r>
              <a:rPr lang="zh-CN" altLang="en-US" dirty="0" smtClean="0"/>
              <a:t>与域着色器</a:t>
            </a:r>
            <a:r>
              <a:rPr lang="en-US" altLang="zh-CN" dirty="0" smtClean="0"/>
              <a:t>(DS)</a:t>
            </a:r>
          </a:p>
          <a:p>
            <a:pPr>
              <a:lnSpc>
                <a:spcPct val="150000"/>
              </a:lnSpc>
            </a:pPr>
            <a:r>
              <a:rPr lang="zh-CN" altLang="en-US" dirty="0" smtClean="0"/>
              <a:t>其中</a:t>
            </a:r>
            <a:r>
              <a:rPr lang="zh-CN" altLang="en-US" dirty="0"/>
              <a:t>顶点着色器</a:t>
            </a:r>
            <a:r>
              <a:rPr lang="en-US" altLang="zh-CN" dirty="0"/>
              <a:t>(</a:t>
            </a:r>
            <a:r>
              <a:rPr lang="en-US" altLang="zh-CN" dirty="0" smtClean="0"/>
              <a:t>VS)</a:t>
            </a:r>
            <a:r>
              <a:rPr lang="zh-CN" altLang="en-US" dirty="0" smtClean="0"/>
              <a:t>与</a:t>
            </a:r>
            <a:r>
              <a:rPr lang="zh-CN" altLang="en-US" dirty="0"/>
              <a:t>像素着色器</a:t>
            </a:r>
            <a:r>
              <a:rPr lang="en-US" altLang="zh-CN" dirty="0"/>
              <a:t>(</a:t>
            </a:r>
            <a:r>
              <a:rPr lang="en-US" altLang="zh-CN" dirty="0" smtClean="0"/>
              <a:t>PS)</a:t>
            </a:r>
            <a:r>
              <a:rPr lang="zh-CN" altLang="en-US" dirty="0" smtClean="0"/>
              <a:t>是必须存在的，分别处理</a:t>
            </a:r>
            <a:r>
              <a:rPr lang="en-US" altLang="zh-CN" dirty="0" smtClean="0"/>
              <a:t>IA</a:t>
            </a:r>
            <a:r>
              <a:rPr lang="zh-CN" altLang="en-US" dirty="0" smtClean="0"/>
              <a:t>输入的顶点数据与光栅化后的像素的最终颜色确定。其余</a:t>
            </a:r>
            <a:r>
              <a:rPr lang="en-US" altLang="zh-CN" dirty="0" err="1" smtClean="0"/>
              <a:t>shader</a:t>
            </a:r>
            <a:r>
              <a:rPr lang="zh-CN" altLang="en-US" dirty="0" smtClean="0"/>
              <a:t>则可以选择实现。</a:t>
            </a:r>
            <a:endParaRPr lang="en-US" altLang="zh-CN" dirty="0" smtClean="0"/>
          </a:p>
        </p:txBody>
      </p:sp>
      <p:sp>
        <p:nvSpPr>
          <p:cNvPr id="3" name="标题 2"/>
          <p:cNvSpPr>
            <a:spLocks noGrp="1"/>
          </p:cNvSpPr>
          <p:nvPr>
            <p:ph type="title"/>
          </p:nvPr>
        </p:nvSpPr>
        <p:spPr/>
        <p:txBody>
          <a:bodyPr/>
          <a:lstStyle/>
          <a:p>
            <a:r>
              <a:rPr lang="zh-CN" altLang="en-US" dirty="0"/>
              <a:t>渲染管线概览</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189" y="1668093"/>
            <a:ext cx="3718882" cy="4557155"/>
          </a:xfrm>
          <a:prstGeom prst="rect">
            <a:avLst/>
          </a:prstGeom>
        </p:spPr>
      </p:pic>
    </p:spTree>
    <p:extLst>
      <p:ext uri="{BB962C8B-B14F-4D97-AF65-F5344CB8AC3E}">
        <p14:creationId xmlns:p14="http://schemas.microsoft.com/office/powerpoint/2010/main" val="23305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5" y="1668093"/>
            <a:ext cx="5423197" cy="4921498"/>
          </a:xfrm>
        </p:spPr>
        <p:txBody>
          <a:bodyPr/>
          <a:lstStyle/>
          <a:p>
            <a:pPr>
              <a:lnSpc>
                <a:spcPct val="150000"/>
              </a:lnSpc>
            </a:pPr>
            <a:r>
              <a:rPr lang="zh-CN" altLang="en-US" dirty="0"/>
              <a:t>顶点着色器</a:t>
            </a:r>
            <a:r>
              <a:rPr lang="en-US" altLang="zh-CN" dirty="0"/>
              <a:t>(</a:t>
            </a:r>
            <a:r>
              <a:rPr lang="en-US" altLang="zh-CN" dirty="0" smtClean="0"/>
              <a:t>VS)</a:t>
            </a:r>
            <a:r>
              <a:rPr lang="zh-CN" altLang="en-US" dirty="0" smtClean="0"/>
              <a:t>负责处理</a:t>
            </a:r>
            <a:r>
              <a:rPr lang="en-US" altLang="zh-CN" dirty="0" smtClean="0"/>
              <a:t>IA</a:t>
            </a:r>
            <a:r>
              <a:rPr lang="zh-CN" altLang="en-US" dirty="0" smtClean="0"/>
              <a:t>进入的面片</a:t>
            </a:r>
            <a:endParaRPr lang="en-US" altLang="zh-CN" dirty="0" smtClean="0"/>
          </a:p>
          <a:p>
            <a:pPr>
              <a:lnSpc>
                <a:spcPct val="150000"/>
              </a:lnSpc>
            </a:pPr>
            <a:r>
              <a:rPr lang="zh-CN" altLang="en-US" dirty="0" smtClean="0"/>
              <a:t>曲面</a:t>
            </a:r>
            <a:r>
              <a:rPr lang="zh-CN" altLang="en-US" dirty="0"/>
              <a:t>细分</a:t>
            </a:r>
            <a:r>
              <a:rPr lang="en-US" altLang="zh-CN" dirty="0"/>
              <a:t>(</a:t>
            </a:r>
            <a:r>
              <a:rPr lang="en-US" altLang="zh-CN" dirty="0" smtClean="0"/>
              <a:t>Tessellation)</a:t>
            </a:r>
            <a:r>
              <a:rPr lang="zh-CN" altLang="en-US" dirty="0" smtClean="0"/>
              <a:t>中的镶嵌器阶段由</a:t>
            </a:r>
            <a:r>
              <a:rPr lang="en-US" altLang="zh-CN" dirty="0" smtClean="0"/>
              <a:t>GPU</a:t>
            </a:r>
            <a:r>
              <a:rPr lang="zh-CN" altLang="en-US" dirty="0" smtClean="0"/>
              <a:t>硬件实现，向其输入面元与细分因子便会输出</a:t>
            </a:r>
            <a:r>
              <a:rPr lang="en-US" altLang="zh-CN" dirty="0" smtClean="0"/>
              <a:t>tessellation</a:t>
            </a:r>
            <a:r>
              <a:rPr lang="zh-CN" altLang="en-US" dirty="0" smtClean="0"/>
              <a:t>结果，对输入面片进行再细分</a:t>
            </a:r>
            <a:endParaRPr lang="en-US" altLang="zh-CN" dirty="0" smtClean="0"/>
          </a:p>
          <a:p>
            <a:pPr>
              <a:lnSpc>
                <a:spcPct val="150000"/>
              </a:lnSpc>
            </a:pPr>
            <a:r>
              <a:rPr lang="zh-CN" altLang="en-US" dirty="0"/>
              <a:t>像素着色器</a:t>
            </a:r>
            <a:r>
              <a:rPr lang="en-US" altLang="zh-CN" dirty="0"/>
              <a:t>(</a:t>
            </a:r>
            <a:r>
              <a:rPr lang="en-US" altLang="zh-CN" dirty="0" smtClean="0"/>
              <a:t>PS)</a:t>
            </a:r>
            <a:r>
              <a:rPr lang="zh-CN" altLang="en-US" dirty="0" smtClean="0"/>
              <a:t>前会进行光栅化</a:t>
            </a:r>
            <a:r>
              <a:rPr lang="en-US" altLang="zh-CN" dirty="0" smtClean="0"/>
              <a:t>(Rasterization)</a:t>
            </a:r>
            <a:r>
              <a:rPr lang="zh-CN" altLang="en-US" dirty="0" smtClean="0"/>
              <a:t>，对内部数据进行质心坐标线性插值，</a:t>
            </a:r>
            <a:r>
              <a:rPr lang="zh-CN" altLang="en-US" dirty="0"/>
              <a:t>像素着色器</a:t>
            </a:r>
            <a:r>
              <a:rPr lang="en-US" altLang="zh-CN" dirty="0"/>
              <a:t>(</a:t>
            </a:r>
            <a:r>
              <a:rPr lang="en-US" altLang="zh-CN" dirty="0" smtClean="0"/>
              <a:t>PS)</a:t>
            </a:r>
            <a:r>
              <a:rPr lang="zh-CN" altLang="en-US" dirty="0" smtClean="0"/>
              <a:t>则负责输出每一个像素</a:t>
            </a:r>
            <a:r>
              <a:rPr lang="en-US" altLang="zh-CN" dirty="0" smtClean="0"/>
              <a:t>(pixel)</a:t>
            </a:r>
            <a:r>
              <a:rPr lang="zh-CN" altLang="en-US" dirty="0" smtClean="0"/>
              <a:t>的颜色值</a:t>
            </a:r>
            <a:endParaRPr lang="en-US" altLang="zh-CN" dirty="0" smtClean="0"/>
          </a:p>
          <a:p>
            <a:pPr>
              <a:lnSpc>
                <a:spcPct val="150000"/>
              </a:lnSpc>
            </a:pPr>
            <a:endParaRPr lang="en-US" altLang="zh-CN" dirty="0" smtClean="0"/>
          </a:p>
        </p:txBody>
      </p:sp>
      <p:sp>
        <p:nvSpPr>
          <p:cNvPr id="3" name="标题 2"/>
          <p:cNvSpPr>
            <a:spLocks noGrp="1"/>
          </p:cNvSpPr>
          <p:nvPr>
            <p:ph type="title"/>
          </p:nvPr>
        </p:nvSpPr>
        <p:spPr/>
        <p:txBody>
          <a:bodyPr/>
          <a:lstStyle/>
          <a:p>
            <a:r>
              <a:rPr lang="zh-CN" altLang="en-US" dirty="0"/>
              <a:t>渲染管线概览</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649" y="1668093"/>
            <a:ext cx="3718882" cy="455715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02" y="5199304"/>
            <a:ext cx="3726502" cy="1509920"/>
          </a:xfrm>
          <a:prstGeom prst="rect">
            <a:avLst/>
          </a:prstGeom>
        </p:spPr>
      </p:pic>
    </p:spTree>
    <p:extLst>
      <p:ext uri="{BB962C8B-B14F-4D97-AF65-F5344CB8AC3E}">
        <p14:creationId xmlns:p14="http://schemas.microsoft.com/office/powerpoint/2010/main" val="2031361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5" y="1668093"/>
            <a:ext cx="8794192" cy="4921498"/>
          </a:xfrm>
        </p:spPr>
        <p:txBody>
          <a:bodyPr>
            <a:normAutofit/>
          </a:bodyPr>
          <a:lstStyle/>
          <a:p>
            <a:pPr>
              <a:lnSpc>
                <a:spcPct val="150000"/>
              </a:lnSpc>
            </a:pPr>
            <a:r>
              <a:rPr lang="zh-CN" altLang="en-US" dirty="0" smtClean="0"/>
              <a:t>因此不同粒度可以分为</a:t>
            </a:r>
            <a:r>
              <a:rPr lang="en-US" altLang="zh-CN" dirty="0" smtClean="0"/>
              <a:t>3</a:t>
            </a:r>
            <a:r>
              <a:rPr lang="zh-CN" altLang="en-US" dirty="0"/>
              <a:t>种</a:t>
            </a:r>
            <a:r>
              <a:rPr lang="zh-CN" altLang="en-US" dirty="0" smtClean="0"/>
              <a:t>形式：</a:t>
            </a:r>
            <a:endParaRPr lang="en-US" altLang="zh-CN" dirty="0" smtClean="0"/>
          </a:p>
          <a:p>
            <a:pPr>
              <a:lnSpc>
                <a:spcPct val="150000"/>
              </a:lnSpc>
            </a:pPr>
            <a:r>
              <a:rPr lang="zh-CN" altLang="en-US" dirty="0" smtClean="0"/>
              <a:t>（</a:t>
            </a:r>
            <a:r>
              <a:rPr lang="en-US" altLang="zh-CN" dirty="0" smtClean="0"/>
              <a:t>1</a:t>
            </a:r>
            <a:r>
              <a:rPr lang="zh-CN" altLang="en-US" dirty="0" smtClean="0"/>
              <a:t>）</a:t>
            </a:r>
            <a:r>
              <a:rPr lang="en-US" altLang="zh-CN" dirty="0" smtClean="0"/>
              <a:t>per pixel</a:t>
            </a:r>
            <a:r>
              <a:rPr lang="zh-CN" altLang="en-US" dirty="0" smtClean="0"/>
              <a:t>最细粒度</a:t>
            </a:r>
            <a:endParaRPr lang="en-US" altLang="zh-CN" dirty="0" smtClean="0"/>
          </a:p>
          <a:p>
            <a:pPr>
              <a:lnSpc>
                <a:spcPct val="150000"/>
              </a:lnSpc>
            </a:pPr>
            <a:r>
              <a:rPr lang="zh-CN" altLang="en-US" dirty="0" smtClean="0"/>
              <a:t>（</a:t>
            </a:r>
            <a:r>
              <a:rPr lang="en-US" altLang="zh-CN" dirty="0" smtClean="0"/>
              <a:t>2</a:t>
            </a:r>
            <a:r>
              <a:rPr lang="zh-CN" altLang="en-US" dirty="0" smtClean="0"/>
              <a:t>）</a:t>
            </a:r>
            <a:r>
              <a:rPr lang="en-US" altLang="zh-CN" dirty="0" smtClean="0"/>
              <a:t>per vertex</a:t>
            </a:r>
            <a:r>
              <a:rPr lang="zh-CN" altLang="en-US" dirty="0" smtClean="0"/>
              <a:t>最粗粒度</a:t>
            </a:r>
            <a:endParaRPr lang="en-US" altLang="zh-CN" dirty="0" smtClean="0"/>
          </a:p>
          <a:p>
            <a:pPr>
              <a:lnSpc>
                <a:spcPct val="150000"/>
              </a:lnSpc>
            </a:pPr>
            <a:r>
              <a:rPr lang="zh-CN" altLang="en-US" dirty="0" smtClean="0"/>
              <a:t>（</a:t>
            </a:r>
            <a:r>
              <a:rPr lang="en-US" altLang="zh-CN" dirty="0" smtClean="0"/>
              <a:t>3</a:t>
            </a:r>
            <a:r>
              <a:rPr lang="zh-CN" altLang="en-US" dirty="0" smtClean="0"/>
              <a:t>）</a:t>
            </a:r>
            <a:r>
              <a:rPr lang="en-US" altLang="zh-CN" dirty="0" smtClean="0"/>
              <a:t>per tessellated vertex</a:t>
            </a:r>
            <a:r>
              <a:rPr lang="zh-CN" altLang="en-US" dirty="0" smtClean="0"/>
              <a:t>根据曲面细分因子确定光线追踪的</a:t>
            </a:r>
            <a:r>
              <a:rPr lang="zh-CN" altLang="en-US" dirty="0" smtClean="0"/>
              <a:t>粒度</a:t>
            </a:r>
            <a:endParaRPr lang="en-US" altLang="zh-CN" dirty="0" smtClean="0"/>
          </a:p>
          <a:p>
            <a:pPr>
              <a:lnSpc>
                <a:spcPct val="150000"/>
              </a:lnSpc>
            </a:pPr>
            <a:r>
              <a:rPr lang="zh-CN" altLang="en-US" dirty="0" smtClean="0"/>
              <a:t>由于要在每个</a:t>
            </a:r>
            <a:r>
              <a:rPr lang="en-US" altLang="zh-CN" dirty="0" err="1" smtClean="0"/>
              <a:t>shader</a:t>
            </a:r>
            <a:r>
              <a:rPr lang="en-US" altLang="zh-CN" dirty="0" smtClean="0"/>
              <a:t> stage</a:t>
            </a:r>
            <a:r>
              <a:rPr lang="zh-CN" altLang="en-US" dirty="0" smtClean="0"/>
              <a:t>上实现</a:t>
            </a:r>
            <a:r>
              <a:rPr lang="en-US" altLang="zh-CN" dirty="0" smtClean="0"/>
              <a:t>raytracing</a:t>
            </a:r>
            <a:r>
              <a:rPr lang="zh-CN" altLang="en-US" dirty="0" smtClean="0"/>
              <a:t>，所以我们选择</a:t>
            </a:r>
            <a:r>
              <a:rPr lang="en-US" altLang="zh-CN" dirty="0" smtClean="0"/>
              <a:t>inline raytracing</a:t>
            </a:r>
            <a:r>
              <a:rPr lang="zh-CN" altLang="en-US" smtClean="0"/>
              <a:t>，它比较简单直接</a:t>
            </a:r>
            <a:endParaRPr lang="en-US" altLang="zh-CN" dirty="0" smtClean="0"/>
          </a:p>
          <a:p>
            <a:pPr>
              <a:lnSpc>
                <a:spcPct val="150000"/>
              </a:lnSpc>
            </a:pPr>
            <a:endParaRPr lang="en-US" altLang="zh-CN" dirty="0" smtClean="0"/>
          </a:p>
        </p:txBody>
      </p:sp>
      <p:sp>
        <p:nvSpPr>
          <p:cNvPr id="3" name="标题 2"/>
          <p:cNvSpPr>
            <a:spLocks noGrp="1"/>
          </p:cNvSpPr>
          <p:nvPr>
            <p:ph type="title"/>
          </p:nvPr>
        </p:nvSpPr>
        <p:spPr/>
        <p:txBody>
          <a:bodyPr/>
          <a:lstStyle/>
          <a:p>
            <a:r>
              <a:rPr lang="zh-CN" altLang="en-US" dirty="0" smtClean="0"/>
              <a:t>课题分析</a:t>
            </a:r>
            <a:endParaRPr lang="zh-CN" altLang="en-US" dirty="0"/>
          </a:p>
        </p:txBody>
      </p:sp>
    </p:spTree>
    <p:extLst>
      <p:ext uri="{BB962C8B-B14F-4D97-AF65-F5344CB8AC3E}">
        <p14:creationId xmlns:p14="http://schemas.microsoft.com/office/powerpoint/2010/main" val="97511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5" y="1668093"/>
            <a:ext cx="8794191" cy="4921498"/>
          </a:xfrm>
        </p:spPr>
        <p:txBody>
          <a:bodyPr/>
          <a:lstStyle/>
          <a:p>
            <a:pPr>
              <a:lnSpc>
                <a:spcPct val="150000"/>
              </a:lnSpc>
            </a:pPr>
            <a:r>
              <a:rPr lang="en-US" altLang="zh-CN" dirty="0" smtClean="0"/>
              <a:t>DirectX12</a:t>
            </a:r>
            <a:r>
              <a:rPr lang="zh-CN" altLang="en-US" dirty="0" smtClean="0"/>
              <a:t>使用了</a:t>
            </a:r>
            <a:r>
              <a:rPr lang="en-US" altLang="zh-CN" dirty="0" smtClean="0"/>
              <a:t>COM</a:t>
            </a:r>
            <a:r>
              <a:rPr lang="zh-CN" altLang="en-US" dirty="0" smtClean="0"/>
              <a:t>接口技术取代了</a:t>
            </a:r>
            <a:r>
              <a:rPr lang="en-US" altLang="zh-CN" dirty="0" smtClean="0"/>
              <a:t>C++</a:t>
            </a:r>
            <a:r>
              <a:rPr lang="zh-CN" altLang="en-US" dirty="0" smtClean="0"/>
              <a:t>中原本的指针类，使其独立于编程语言，向后兼容</a:t>
            </a:r>
            <a:endParaRPr lang="en-US" altLang="zh-CN" dirty="0" smtClean="0"/>
          </a:p>
          <a:p>
            <a:pPr>
              <a:lnSpc>
                <a:spcPct val="150000"/>
              </a:lnSpc>
            </a:pPr>
            <a:r>
              <a:rPr lang="en-US" altLang="zh-CN" dirty="0" smtClean="0"/>
              <a:t>Direct12X</a:t>
            </a:r>
            <a:r>
              <a:rPr lang="zh-CN" altLang="en-US" dirty="0" smtClean="0"/>
              <a:t>的一个</a:t>
            </a:r>
            <a:r>
              <a:rPr lang="en-US" altLang="zh-CN" dirty="0" smtClean="0"/>
              <a:t>simple app</a:t>
            </a:r>
            <a:r>
              <a:rPr lang="zh-CN" altLang="en-US" dirty="0" smtClean="0"/>
              <a:t>的建立包含了</a:t>
            </a:r>
            <a:r>
              <a:rPr lang="en-US" altLang="zh-CN" dirty="0" smtClean="0"/>
              <a:t>4</a:t>
            </a:r>
            <a:r>
              <a:rPr lang="zh-CN" altLang="en-US" dirty="0" smtClean="0"/>
              <a:t>个主要阶段，分别为</a:t>
            </a:r>
            <a:r>
              <a:rPr lang="en-US" altLang="zh-CN" dirty="0" err="1" smtClean="0"/>
              <a:t>Init</a:t>
            </a:r>
            <a:r>
              <a:rPr lang="zh-CN" altLang="en-US" dirty="0" smtClean="0"/>
              <a:t>、</a:t>
            </a:r>
            <a:r>
              <a:rPr lang="en-US" altLang="zh-CN" dirty="0" smtClean="0"/>
              <a:t>Update</a:t>
            </a:r>
            <a:r>
              <a:rPr lang="zh-CN" altLang="en-US" dirty="0" smtClean="0"/>
              <a:t>、</a:t>
            </a:r>
            <a:r>
              <a:rPr lang="en-US" altLang="zh-CN" dirty="0" smtClean="0"/>
              <a:t>Render</a:t>
            </a:r>
            <a:r>
              <a:rPr lang="zh-CN" altLang="en-US" dirty="0" smtClean="0"/>
              <a:t>、</a:t>
            </a:r>
            <a:r>
              <a:rPr lang="en-US" altLang="zh-CN" dirty="0" smtClean="0"/>
              <a:t>Destroy</a:t>
            </a:r>
            <a:r>
              <a:rPr lang="zh-CN" altLang="en-US" dirty="0" smtClean="0"/>
              <a:t>四个主要阶段，其中</a:t>
            </a:r>
            <a:r>
              <a:rPr lang="en-US" altLang="zh-CN" dirty="0" err="1" smtClean="0"/>
              <a:t>Init</a:t>
            </a:r>
            <a:r>
              <a:rPr lang="zh-CN" altLang="en-US" dirty="0" smtClean="0"/>
              <a:t>阶段为最主要的阶段，负责创建各类结构、资源</a:t>
            </a:r>
            <a:endParaRPr lang="en-US" altLang="zh-CN" dirty="0" smtClean="0"/>
          </a:p>
          <a:p>
            <a:pPr>
              <a:lnSpc>
                <a:spcPct val="150000"/>
              </a:lnSpc>
            </a:pPr>
            <a:r>
              <a:rPr lang="en-US" altLang="zh-CN" dirty="0" smtClean="0"/>
              <a:t>High Level </a:t>
            </a:r>
            <a:r>
              <a:rPr lang="en-US" altLang="zh-CN" dirty="0" err="1" smtClean="0"/>
              <a:t>Shader</a:t>
            </a:r>
            <a:r>
              <a:rPr lang="en-US" altLang="zh-CN" dirty="0" smtClean="0"/>
              <a:t> Language(</a:t>
            </a:r>
            <a:r>
              <a:rPr lang="en-US" altLang="zh-CN" dirty="0" err="1" smtClean="0"/>
              <a:t>hlsl</a:t>
            </a:r>
            <a:r>
              <a:rPr lang="en-US" altLang="zh-CN" dirty="0" smtClean="0"/>
              <a:t>)</a:t>
            </a:r>
            <a:r>
              <a:rPr lang="zh-CN" altLang="en-US" dirty="0" smtClean="0"/>
              <a:t>高级着色器语言文件在</a:t>
            </a:r>
            <a:r>
              <a:rPr lang="en-US" altLang="zh-CN" dirty="0" smtClean="0"/>
              <a:t>DirectX12</a:t>
            </a:r>
            <a:r>
              <a:rPr lang="zh-CN" altLang="en-US" dirty="0" smtClean="0"/>
              <a:t>主要负责对各个着色器的描述实现</a:t>
            </a:r>
            <a:endParaRPr lang="en-US" altLang="zh-CN" dirty="0" smtClean="0"/>
          </a:p>
        </p:txBody>
      </p:sp>
      <p:sp>
        <p:nvSpPr>
          <p:cNvPr id="3" name="标题 2"/>
          <p:cNvSpPr>
            <a:spLocks noGrp="1"/>
          </p:cNvSpPr>
          <p:nvPr>
            <p:ph type="title"/>
          </p:nvPr>
        </p:nvSpPr>
        <p:spPr/>
        <p:txBody>
          <a:bodyPr/>
          <a:lstStyle/>
          <a:p>
            <a:r>
              <a:rPr lang="en-US" altLang="zh-CN" dirty="0" smtClean="0"/>
              <a:t>DX12</a:t>
            </a:r>
            <a:r>
              <a:rPr lang="zh-CN" altLang="en-US" dirty="0" smtClean="0"/>
              <a:t>渲染管线建立</a:t>
            </a:r>
            <a:endParaRPr lang="zh-CN" altLang="en-US" dirty="0"/>
          </a:p>
        </p:txBody>
      </p:sp>
    </p:spTree>
    <p:extLst>
      <p:ext uri="{BB962C8B-B14F-4D97-AF65-F5344CB8AC3E}">
        <p14:creationId xmlns:p14="http://schemas.microsoft.com/office/powerpoint/2010/main" val="84218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94" y="1668093"/>
            <a:ext cx="8526883" cy="5058022"/>
          </a:xfrm>
        </p:spPr>
        <p:txBody>
          <a:bodyPr>
            <a:normAutofit/>
          </a:bodyPr>
          <a:lstStyle/>
          <a:p>
            <a:pPr>
              <a:lnSpc>
                <a:spcPct val="150000"/>
              </a:lnSpc>
            </a:pPr>
            <a:r>
              <a:rPr lang="en-US" altLang="zh-CN" sz="2100" dirty="0" smtClean="0"/>
              <a:t>DX12</a:t>
            </a:r>
            <a:r>
              <a:rPr lang="zh-CN" altLang="en-US" sz="2100" dirty="0" smtClean="0"/>
              <a:t>中渲染的模型实体由</a:t>
            </a:r>
            <a:r>
              <a:rPr lang="en-US" altLang="zh-CN" sz="2100" dirty="0" smtClean="0"/>
              <a:t>vertex buffer</a:t>
            </a:r>
            <a:r>
              <a:rPr lang="zh-CN" altLang="en-US" sz="2100" dirty="0" smtClean="0"/>
              <a:t>与</a:t>
            </a:r>
            <a:r>
              <a:rPr lang="en-US" altLang="zh-CN" sz="2100" dirty="0" smtClean="0"/>
              <a:t>index buffer</a:t>
            </a:r>
            <a:r>
              <a:rPr lang="zh-CN" altLang="en-US" sz="2100" dirty="0" smtClean="0"/>
              <a:t>两个数据结构存储，它们除了自己顶点的位置信息，还可以定义、存储额外的信息</a:t>
            </a:r>
            <a:endParaRPr lang="en-US" altLang="zh-CN" sz="2100" dirty="0" smtClean="0"/>
          </a:p>
          <a:p>
            <a:pPr>
              <a:lnSpc>
                <a:spcPct val="150000"/>
              </a:lnSpc>
            </a:pPr>
            <a:r>
              <a:rPr lang="zh-CN" altLang="en-US" sz="2100" dirty="0" smtClean="0"/>
              <a:t>同时为了让</a:t>
            </a:r>
            <a:r>
              <a:rPr lang="en-US" altLang="zh-CN" sz="2100" dirty="0" smtClean="0"/>
              <a:t>DirectX12</a:t>
            </a:r>
            <a:r>
              <a:rPr lang="zh-CN" altLang="en-US" sz="2100" dirty="0" smtClean="0"/>
              <a:t>了解如何处理这些数据，我们需要定义输入布局信息</a:t>
            </a:r>
            <a:r>
              <a:rPr lang="en-US" altLang="zh-CN" sz="2100" dirty="0" smtClean="0"/>
              <a:t>(Input Layout descriptor)</a:t>
            </a:r>
          </a:p>
          <a:p>
            <a:pPr>
              <a:lnSpc>
                <a:spcPct val="150000"/>
              </a:lnSpc>
            </a:pPr>
            <a:r>
              <a:rPr lang="zh-CN" altLang="en-US" sz="2100" dirty="0" smtClean="0"/>
              <a:t>比如我们在项目中向</a:t>
            </a:r>
            <a:r>
              <a:rPr lang="en-US" altLang="zh-CN" sz="2100" dirty="0" smtClean="0"/>
              <a:t>VS</a:t>
            </a:r>
            <a:r>
              <a:rPr lang="zh-CN" altLang="en-US" sz="2100" dirty="0" smtClean="0"/>
              <a:t>输入了顶点信息与额外的法向量信息，因此我们这样定义</a:t>
            </a:r>
            <a:r>
              <a:rPr lang="en-US" altLang="zh-CN" sz="2100" dirty="0" smtClean="0"/>
              <a:t>IA</a:t>
            </a:r>
            <a:r>
              <a:rPr lang="zh-CN" altLang="en-US" sz="2100" dirty="0" smtClean="0"/>
              <a:t>：</a:t>
            </a:r>
            <a:endParaRPr lang="en-US" altLang="zh-CN" sz="2100" dirty="0"/>
          </a:p>
        </p:txBody>
      </p:sp>
      <p:sp>
        <p:nvSpPr>
          <p:cNvPr id="3" name="标题 2"/>
          <p:cNvSpPr>
            <a:spLocks noGrp="1"/>
          </p:cNvSpPr>
          <p:nvPr>
            <p:ph type="title"/>
          </p:nvPr>
        </p:nvSpPr>
        <p:spPr/>
        <p:txBody>
          <a:bodyPr/>
          <a:lstStyle/>
          <a:p>
            <a:r>
              <a:rPr lang="en-US" altLang="zh-CN" dirty="0"/>
              <a:t>DX12</a:t>
            </a:r>
            <a:r>
              <a:rPr lang="zh-CN" altLang="en-US" dirty="0"/>
              <a:t>渲染管线建立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4" y="5039811"/>
            <a:ext cx="8893311" cy="1005927"/>
          </a:xfrm>
          <a:prstGeom prst="rect">
            <a:avLst/>
          </a:prstGeom>
        </p:spPr>
      </p:pic>
    </p:spTree>
    <p:extLst>
      <p:ext uri="{BB962C8B-B14F-4D97-AF65-F5344CB8AC3E}">
        <p14:creationId xmlns:p14="http://schemas.microsoft.com/office/powerpoint/2010/main" val="332949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1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3.xml><?xml version="1.0" encoding="utf-8"?>
<a:theme xmlns:a="http://schemas.openxmlformats.org/drawingml/2006/main" name="2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1530</TotalTime>
  <Words>2644</Words>
  <Application>Microsoft Office PowerPoint</Application>
  <PresentationFormat>全屏显示(4:3)</PresentationFormat>
  <Paragraphs>187</Paragraphs>
  <Slides>42</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42</vt:i4>
      </vt:variant>
    </vt:vector>
  </HeadingPairs>
  <TitlesOfParts>
    <vt:vector size="50" baseType="lpstr">
      <vt:lpstr>等线</vt:lpstr>
      <vt:lpstr>等线 Light</vt:lpstr>
      <vt:lpstr>微软雅黑</vt:lpstr>
      <vt:lpstr>Arial</vt:lpstr>
      <vt:lpstr>Calibri</vt:lpstr>
      <vt:lpstr>2016-VI主题-蓝</vt:lpstr>
      <vt:lpstr>1_2016-VI主题-蓝</vt:lpstr>
      <vt:lpstr>2_2016-VI主题-蓝</vt:lpstr>
      <vt:lpstr>课题8 不同粒度的光线追踪</vt:lpstr>
      <vt:lpstr>实验环境介绍</vt:lpstr>
      <vt:lpstr>目录 Contents</vt:lpstr>
      <vt:lpstr>目录 Contents</vt:lpstr>
      <vt:lpstr>渲染管线概览</vt:lpstr>
      <vt:lpstr>渲染管线概览</vt:lpstr>
      <vt:lpstr>课题分析</vt:lpstr>
      <vt:lpstr>DX12渲染管线建立</vt:lpstr>
      <vt:lpstr>DX12渲染管线建立</vt:lpstr>
      <vt:lpstr>DX12各类API介绍</vt:lpstr>
      <vt:lpstr>DX12各类API介绍</vt:lpstr>
      <vt:lpstr>目录 Contents</vt:lpstr>
      <vt:lpstr>Tessellation stage</vt:lpstr>
      <vt:lpstr>常量外壳着色器(constant hull shader)</vt:lpstr>
      <vt:lpstr>控制点外壳着色器(control point hull shader)</vt:lpstr>
      <vt:lpstr>镶嵌器(Tessellator)</vt:lpstr>
      <vt:lpstr>域着色器(DS)</vt:lpstr>
      <vt:lpstr>目录 Contents</vt:lpstr>
      <vt:lpstr>光线追踪(RayTracing)</vt:lpstr>
      <vt:lpstr>离线编译(Offline Compile)：以PS为例</vt:lpstr>
      <vt:lpstr>光线追踪管线(RayTracing Pipeline)</vt:lpstr>
      <vt:lpstr>光线追踪管线(RayTracing Pipeline)</vt:lpstr>
      <vt:lpstr>内联光线追踪(Inline RayTracing)</vt:lpstr>
      <vt:lpstr>目录 Contents</vt:lpstr>
      <vt:lpstr>不同曲面细分因子结果展示(tess=1)</vt:lpstr>
      <vt:lpstr>不同曲面细分因子结果展示(tess=3)</vt:lpstr>
      <vt:lpstr>不同曲面细分因子结果展示(tess=5)</vt:lpstr>
      <vt:lpstr>不同曲面细分因子结果展示(根据距离远近调整,基值为10)</vt:lpstr>
      <vt:lpstr>结果分析</vt:lpstr>
      <vt:lpstr>定点光源光线追踪展示</vt:lpstr>
      <vt:lpstr>结果分析</vt:lpstr>
      <vt:lpstr>Per Vertex RayTracing</vt:lpstr>
      <vt:lpstr>Per Pixel RayTracing</vt:lpstr>
      <vt:lpstr>Per Tessellated Vertex RayTracing (根据距离远近调整,基值为1)</vt:lpstr>
      <vt:lpstr>Per Tessellated Vertex RayTracing (根据距离远近调整,基值为5)</vt:lpstr>
      <vt:lpstr>Per Tessellated Vertex RayTracing (根据距离远近调整,基值为10)</vt:lpstr>
      <vt:lpstr>渲染质量分析</vt:lpstr>
      <vt:lpstr>帧率分析</vt:lpstr>
      <vt:lpstr>目录 Contents</vt:lpstr>
      <vt:lpstr>项目进行中遇到的主要问题</vt:lpstr>
      <vt:lpstr>Per Tessellated Vertex帧率低下原因思考</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朱 晓华</cp:lastModifiedBy>
  <cp:revision>112</cp:revision>
  <dcterms:created xsi:type="dcterms:W3CDTF">2016-04-20T02:59:17Z</dcterms:created>
  <dcterms:modified xsi:type="dcterms:W3CDTF">2021-12-26T04:07:00Z</dcterms:modified>
</cp:coreProperties>
</file>